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handoutMasterIdLst>
    <p:handoutMasterId r:id="rId20"/>
  </p:handoutMasterIdLst>
  <p:sldIdLst>
    <p:sldId id="258" r:id="rId6"/>
    <p:sldId id="269" r:id="rId7"/>
    <p:sldId id="265" r:id="rId8"/>
    <p:sldId id="267" r:id="rId9"/>
    <p:sldId id="268" r:id="rId10"/>
    <p:sldId id="266" r:id="rId11"/>
    <p:sldId id="271" r:id="rId12"/>
    <p:sldId id="272" r:id="rId13"/>
    <p:sldId id="274" r:id="rId14"/>
    <p:sldId id="273" r:id="rId15"/>
    <p:sldId id="275" r:id="rId16"/>
    <p:sldId id="276" r:id="rId17"/>
    <p:sldId id="264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5083" autoAdjust="0"/>
  </p:normalViewPr>
  <p:slideViewPr>
    <p:cSldViewPr snapToGrid="0" snapToObjects="1">
      <p:cViewPr varScale="1">
        <p:scale>
          <a:sx n="86" d="100"/>
          <a:sy n="86" d="100"/>
        </p:scale>
        <p:origin x="73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F0F74-3D1C-46CA-9278-5C66431919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E6BF8-EA14-4221-8F17-E799AF2C61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D8AB06-1E96-48FC-9028-FBD42BA2414F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A1F97-8060-4C6E-8FF1-49B2398B35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6EDD7-1C67-453F-AADF-A90B3C230B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D9A666-587D-42A9-90AC-566F4BAC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334EC0-3AC4-4A3A-8708-B90A28132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8FB81-C852-4C56-9D63-061C4BAC10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B58D0C-1396-416D-B0D9-504AD47E0CC3}" type="datetimeFigureOut">
              <a:rPr lang="en-US"/>
              <a:pPr>
                <a:defRPr/>
              </a:pPr>
              <a:t>8/8/2020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A9C9A6-1786-4A55-866A-185EB312D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50E240-C00A-449D-B31D-0CF20215A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5C70-9051-45BD-BA8D-7A16628938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84E5A-7591-4DB7-B363-C37B81474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1A483-DC31-4895-B706-A8D00F223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1A483-DC31-4895-B706-A8D00F223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072" y="2112571"/>
            <a:ext cx="9547593" cy="254143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ctr">
              <a:defRPr sz="5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072" y="4924567"/>
            <a:ext cx="954759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027578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918751" y="160636"/>
            <a:ext cx="4099237" cy="17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62253" y="1521082"/>
            <a:ext cx="1615742" cy="4659889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188" y="1285266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496479"/>
            <a:ext cx="9603275" cy="4029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725" y="1287123"/>
            <a:ext cx="9605635" cy="10593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39" y="2504910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0279" y="2511375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4578" y="1284668"/>
            <a:ext cx="9607661" cy="10563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500054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304774"/>
            <a:ext cx="4645152" cy="307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503508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301996"/>
            <a:ext cx="4645152" cy="3064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188" y="1528217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583" y="1293775"/>
            <a:ext cx="3273099" cy="2247117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293776"/>
            <a:ext cx="6012470" cy="523243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583" y="3700292"/>
            <a:ext cx="3275013" cy="28259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1599" y="1285592"/>
            <a:ext cx="5532328" cy="1830584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00558"/>
            <a:ext cx="3425600" cy="46297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02070"/>
            <a:ext cx="5524404" cy="26282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3799" y="1280444"/>
            <a:ext cx="9603275" cy="1049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 1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491657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10255984" y="197397"/>
            <a:ext cx="1706864" cy="710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83AB-4537-4C44-B5D5-296EB38CE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861" y="2816708"/>
            <a:ext cx="9547593" cy="254143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Surveyors Capacity Building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D806-010A-4178-A419-11DF7863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072" y="4441254"/>
            <a:ext cx="9547592" cy="17922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Surveying Division</a:t>
            </a:r>
          </a:p>
          <a:p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Ministry of Lands &amp; Natural Resources</a:t>
            </a:r>
          </a:p>
          <a:p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Tonga</a:t>
            </a:r>
          </a:p>
          <a:p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11</a:t>
            </a:r>
            <a:r>
              <a:rPr lang="en-US" baseline="30000" dirty="0">
                <a:solidFill>
                  <a:srgbClr val="002060"/>
                </a:solidFill>
                <a:latin typeface="Candara" panose="020E0502030303020204" pitchFamily="34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</a:rPr>
              <a:t>  august 2010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99917-2C22-4CF4-9626-57B07AB9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Results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FC690C-AB28-42A6-A4CE-8073263D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187" y="1809883"/>
            <a:ext cx="9603275" cy="40297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sz="1600" i="1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42E54DD-6DFC-4081-B58F-0BF3B10CF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67724"/>
              </p:ext>
            </p:extLst>
          </p:nvPr>
        </p:nvGraphicFramePr>
        <p:xfrm>
          <a:off x="0" y="1809882"/>
          <a:ext cx="12191999" cy="504811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843561">
                  <a:extLst>
                    <a:ext uri="{9D8B030D-6E8A-4147-A177-3AD203B41FA5}">
                      <a16:colId xmlns:a16="http://schemas.microsoft.com/office/drawing/2014/main" val="2234919542"/>
                    </a:ext>
                  </a:extLst>
                </a:gridCol>
                <a:gridCol w="4906537">
                  <a:extLst>
                    <a:ext uri="{9D8B030D-6E8A-4147-A177-3AD203B41FA5}">
                      <a16:colId xmlns:a16="http://schemas.microsoft.com/office/drawing/2014/main" val="1959171437"/>
                    </a:ext>
                  </a:extLst>
                </a:gridCol>
                <a:gridCol w="4441901">
                  <a:extLst>
                    <a:ext uri="{9D8B030D-6E8A-4147-A177-3AD203B41FA5}">
                      <a16:colId xmlns:a16="http://schemas.microsoft.com/office/drawing/2014/main" val="2595996727"/>
                    </a:ext>
                  </a:extLst>
                </a:gridCol>
              </a:tblGrid>
              <a:tr h="583914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Clear Career path </a:t>
                      </a:r>
                    </a:p>
                    <a:p>
                      <a:endParaRPr lang="en-TO" sz="16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Clear career path for surveyors, technicians and chainman.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136895"/>
                  </a:ext>
                </a:extLst>
              </a:tr>
              <a:tr h="362249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Recruitments</a:t>
                      </a:r>
                      <a:endParaRPr lang="en-TO" sz="1600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Two New Graduate Surveyors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Tongan Govt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48528"/>
                  </a:ext>
                </a:extLst>
              </a:tr>
              <a:tr h="115875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In-House Trainings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Surveying Software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Topographic survey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GNSS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Trimble Business Centre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Funded by Ministry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Carryout by Graduate Surveyors 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Andrick Lal SPC through COSPPac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110606"/>
                  </a:ext>
                </a:extLst>
              </a:tr>
              <a:tr h="89134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Work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Geoscience Australia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SPC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LINZ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COSPPac &amp; Tongan Govt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SPC &amp; Tongan Govt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NZAid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43376"/>
                  </a:ext>
                </a:extLst>
              </a:tr>
              <a:tr h="62570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Technical Seminar &amp; 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PGSC, UNGGIM AP, FIG, UNOOSA/USP.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COSPPac, UNOOSA, FIG YSN, SPC &amp; Tongan Govt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45396"/>
                  </a:ext>
                </a:extLst>
              </a:tr>
              <a:tr h="142615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andara" panose="020E0502030303020204" pitchFamily="34" charset="0"/>
                        </a:rPr>
                        <a:t>University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Two Diploma in Surveying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Two BSurv Currently Otago 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Two BSurv Otago 2021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One accepted to RMIT BSC Applied Science-Surveying Honours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NZAid &amp; Tongan Govt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NZAid &amp; Tongan Govt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Both NZAid</a:t>
                      </a:r>
                    </a:p>
                    <a:p>
                      <a:r>
                        <a:rPr lang="en-GB" sz="1600" b="0" dirty="0">
                          <a:latin typeface="Candara" panose="020E0502030303020204" pitchFamily="34" charset="0"/>
                        </a:rPr>
                        <a:t>Hopefully through Australian Awards</a:t>
                      </a:r>
                      <a:endParaRPr lang="en-TO" sz="1600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5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Lesson Learned so far….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A3CA8-3F23-45FD-A93F-BB44D5E2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Three years gone…need to review the plan and improve</a:t>
            </a:r>
          </a:p>
          <a:p>
            <a:r>
              <a:rPr lang="en-GB" dirty="0">
                <a:latin typeface="Candara" panose="020E0502030303020204" pitchFamily="34" charset="0"/>
              </a:rPr>
              <a:t>Certain aspects needs to be incorporated</a:t>
            </a:r>
          </a:p>
          <a:p>
            <a:pPr lvl="1"/>
            <a:r>
              <a:rPr lang="en-GB" dirty="0">
                <a:latin typeface="Candara" panose="020E0502030303020204" pitchFamily="34" charset="0"/>
              </a:rPr>
              <a:t>Core competencies for surveying and geodesy </a:t>
            </a:r>
          </a:p>
          <a:p>
            <a:r>
              <a:rPr lang="en-GB" dirty="0">
                <a:latin typeface="Candara" panose="020E0502030303020204" pitchFamily="34" charset="0"/>
              </a:rPr>
              <a:t>Need strengthen monitoring and evaluation</a:t>
            </a:r>
          </a:p>
          <a:p>
            <a:r>
              <a:rPr lang="en-GB" dirty="0">
                <a:latin typeface="Candara" panose="020E0502030303020204" pitchFamily="34" charset="0"/>
              </a:rPr>
              <a:t>Needs Capacity building plan to ensure fit-for-purpose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0002EC-D4CA-4468-9990-702A38AD2D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70" y="954000"/>
            <a:ext cx="7948585" cy="52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94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75F1-EC9E-469D-8B74-D93276BC3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2060"/>
                </a:solidFill>
                <a:latin typeface="Candara" panose="020E0502030303020204" pitchFamily="34" charset="0"/>
              </a:rPr>
              <a:t>THANK YOU </a:t>
            </a:r>
            <a:endParaRPr lang="en-GB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87DD8-E35C-415C-AF66-260D0DB17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100" dirty="0">
                <a:latin typeface="Candara" panose="020E0502030303020204" pitchFamily="34" charset="0"/>
              </a:rPr>
              <a:t>Viliami Folau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Candara" panose="020E0502030303020204" pitchFamily="34" charset="0"/>
              </a:rPr>
              <a:t>Geodetic Survey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Candara" panose="020E0502030303020204" pitchFamily="34" charset="0"/>
              </a:rPr>
              <a:t>Surveying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91EB6-9CFC-4522-B316-8DBD9119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Background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B510-09EF-4258-9AB2-68F0E703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188" y="1797338"/>
            <a:ext cx="9603275" cy="4029733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Nearly all survey in Tonga are carryout by the Surveying Division of the Ministry of Lands &amp; Natural Resources</a:t>
            </a:r>
          </a:p>
          <a:p>
            <a:r>
              <a:rPr lang="en-GB" dirty="0">
                <a:latin typeface="Candara" panose="020E0502030303020204" pitchFamily="34" charset="0"/>
              </a:rPr>
              <a:t>All cadastral and geodetic survey is done by the ministry and most of the engineering and topographic survey.</a:t>
            </a:r>
          </a:p>
          <a:p>
            <a:r>
              <a:rPr lang="en-GB" dirty="0">
                <a:latin typeface="Candara" panose="020E0502030303020204" pitchFamily="34" charset="0"/>
              </a:rPr>
              <a:t>Hydrographic survey is under HM Armed Forces</a:t>
            </a:r>
          </a:p>
          <a:p>
            <a:r>
              <a:rPr lang="en-GB" dirty="0">
                <a:latin typeface="Candara" panose="020E0502030303020204" pitchFamily="34" charset="0"/>
              </a:rPr>
              <a:t>About 4 private companies have permit to conduct survey in Tonga</a:t>
            </a:r>
          </a:p>
          <a:p>
            <a:r>
              <a:rPr lang="en-GB" dirty="0">
                <a:latin typeface="Candara" panose="020E0502030303020204" pitchFamily="34" charset="0"/>
              </a:rPr>
              <a:t>Under Tonga’s Land Act, The Minister of Lands directs all survey in Tonga</a:t>
            </a:r>
          </a:p>
          <a:p>
            <a:r>
              <a:rPr lang="en-GB" dirty="0">
                <a:latin typeface="Candara" panose="020E0502030303020204" pitchFamily="34" charset="0"/>
              </a:rPr>
              <a:t>Draft of Tonga’s first Survey Act is schedule to complete this year</a:t>
            </a:r>
          </a:p>
          <a:p>
            <a:r>
              <a:rPr lang="en-GB" dirty="0">
                <a:latin typeface="Candara" panose="020E0502030303020204" pitchFamily="34" charset="0"/>
              </a:rPr>
              <a:t>Nearly all senior surveyors have retired or approaching retirement age within 2-3 years. </a:t>
            </a:r>
          </a:p>
          <a:p>
            <a:r>
              <a:rPr lang="en-GB" dirty="0">
                <a:latin typeface="Candara" panose="020E0502030303020204" pitchFamily="34" charset="0"/>
              </a:rPr>
              <a:t>Capacity Building plans were approved by Hon Minister of Lands in 2017.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The Surveyors Capacity Building Plan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67098-170A-4837-B70C-51F14904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579" y="1539044"/>
            <a:ext cx="4645152" cy="801943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1. Surveyors Succession Plan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E6F550-1A7E-468F-B63A-2EBC48D56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2261" y="2365694"/>
            <a:ext cx="2594797" cy="3672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2F4025-41DB-4917-AAAC-788D84FC5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2269" y="1555708"/>
            <a:ext cx="4645152" cy="802237"/>
          </a:xfrm>
        </p:spPr>
        <p:txBody>
          <a:bodyPr/>
          <a:lstStyle/>
          <a:p>
            <a:pPr algn="r"/>
            <a:r>
              <a:rPr lang="en-GB" dirty="0">
                <a:latin typeface="Candara" panose="020E0502030303020204" pitchFamily="34" charset="0"/>
              </a:rPr>
              <a:t>2. Surveyors Training Plan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9E0F02-7CB3-41C5-91DE-199111065E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220" y="2361820"/>
            <a:ext cx="2587878" cy="3672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184BF-429E-4B76-8BBC-ACC1C0D21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157" y="2365695"/>
            <a:ext cx="2577976" cy="3672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805C48-A216-4DFB-A314-5837E53A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611" y="2375972"/>
            <a:ext cx="2588180" cy="3672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8659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Why a Capacity Building Plan?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E055F-F360-44E1-8BA6-B1BA1CCB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9761" y="1590980"/>
            <a:ext cx="4645152" cy="801943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1. Surveyors’ Succession Plan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9606A9-FDD9-449B-BF48-2AFF132C3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099" y="2647299"/>
            <a:ext cx="4645152" cy="3072429"/>
          </a:xfrm>
        </p:spPr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GB" dirty="0">
                <a:latin typeface="Candara" panose="020E0502030303020204" pitchFamily="34" charset="0"/>
              </a:rPr>
              <a:t>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Senior Surveyors in management position were approaching retirement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Ministry was not ready for this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Huge gab between these soon to be retired surveyors and potential replacements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Replacements were not ready 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735409-5F98-49F9-AA77-7C3F104B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2270" y="1588990"/>
            <a:ext cx="4645152" cy="802237"/>
          </a:xfrm>
        </p:spPr>
        <p:txBody>
          <a:bodyPr/>
          <a:lstStyle/>
          <a:p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42D18D-6DFB-4DA2-93E5-7A3450B12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270" y="2645309"/>
            <a:ext cx="4645152" cy="3064196"/>
          </a:xfrm>
        </p:spPr>
        <p:txBody>
          <a:bodyPr/>
          <a:lstStyle/>
          <a:p>
            <a:pPr marL="514350" indent="-514350">
              <a:buFont typeface="+mj-lt"/>
              <a:buAutoNum type="romanLcPeriod" startAt="2"/>
            </a:pPr>
            <a:r>
              <a:rPr lang="en-GB" dirty="0">
                <a:latin typeface="Candara" panose="020E0502030303020204" pitchFamily="34" charset="0"/>
              </a:rPr>
              <a:t>Objectives of the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To ensure that there will be no gabs left when experienced surveyors retires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To reduce the risks associated with a loss of experienced leadership.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To create a clear career path and promote continuity.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3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Succession Plan Process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63C5F-36B5-4CE3-95C5-548A29657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422" y="1809883"/>
            <a:ext cx="10354805" cy="453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The Succession Plan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3B150-D59D-4A34-B069-21D28C3CF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253" y="1917273"/>
            <a:ext cx="10068738" cy="43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The Capacity Building Plan?</a:t>
            </a:r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E055F-F360-44E1-8BA6-B1BA1CCB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9761" y="1590980"/>
            <a:ext cx="4645152" cy="801943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1.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Surveyors’ Training Plan</a:t>
            </a:r>
            <a:endParaRPr lang="en-TO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9606A9-FDD9-449B-BF48-2AFF132C3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099" y="2647299"/>
            <a:ext cx="4645152" cy="3072429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LcPeriod"/>
            </a:pPr>
            <a:r>
              <a:rPr lang="en-GB" dirty="0">
                <a:latin typeface="Candara" panose="020E0502030303020204" pitchFamily="34" charset="0"/>
              </a:rPr>
              <a:t>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All soon to-be retire senior surveyors have surveying qualification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When they retire, only very few have qualifications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Young surveyors need to have a surveying qualification to ensure sustainability &amp; effective long-term operation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735409-5F98-49F9-AA77-7C3F104BB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2270" y="1588990"/>
            <a:ext cx="4645152" cy="802237"/>
          </a:xfrm>
        </p:spPr>
        <p:txBody>
          <a:bodyPr/>
          <a:lstStyle/>
          <a:p>
            <a:endParaRPr lang="en-TO" dirty="0">
              <a:latin typeface="Candara" panose="020E0502030303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42D18D-6DFB-4DA2-93E5-7A3450B12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270" y="2645309"/>
            <a:ext cx="4645152" cy="3064196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LcPeriod" startAt="2"/>
            </a:pPr>
            <a:r>
              <a:rPr lang="en-GB" dirty="0">
                <a:latin typeface="Candara" panose="020E0502030303020204" pitchFamily="34" charset="0"/>
              </a:rPr>
              <a:t>OBJECTIVES OF THE 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To guarantee all surveyors to have a surveying qualification to promote integrity, capability, modernisation and professionalism.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To ensure that surveyors are well trained and equipped to bridge the gap that will be left as experience senior surveyors are approaching their 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The Training Plan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6616B4-171F-49DA-B644-97AB8008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2188" y="1950727"/>
            <a:ext cx="841405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E665-E111-4077-90D8-2F5C5624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How the plans were used</a:t>
            </a:r>
            <a:endParaRPr lang="en-TO" dirty="0"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B4803-B578-46C3-AA35-D76630FA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455" y="6102000"/>
            <a:ext cx="2400545" cy="756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A3CA8-3F23-45FD-A93F-BB44D5E2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the two plans were approved by the Minister of Lands, it was circulated to all government Ministries and Agencies but more importantly to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Public Service Commission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Ministry of Education and Training-Scholarship Unit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New Zealand High Commissioners Office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Australian High Commissioners Office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ndara" panose="020E0502030303020204" pitchFamily="34" charset="0"/>
              </a:rPr>
              <a:t>Ministry of Finance and National Planning</a:t>
            </a:r>
            <a:endParaRPr lang="en-TO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38127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-  Presentation‑2020  -  Read-Only" id="{18F21015-7F8A-4A3C-B31B-92D101DF7D23}" vid="{F8C541D7-15F2-4EEE-9930-959AEFA8B0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4A1DA62121A4EA518F7481FCF7463" ma:contentTypeVersion="9" ma:contentTypeDescription="Create a new document." ma:contentTypeScope="" ma:versionID="c90ab005774fb53987959272d9fdbea5">
  <xsd:schema xmlns:xsd="http://www.w3.org/2001/XMLSchema" xmlns:xs="http://www.w3.org/2001/XMLSchema" xmlns:p="http://schemas.microsoft.com/office/2006/metadata/properties" xmlns:ns2="63791677-f7c5-4508-8908-79a0deacf40b" targetNamespace="http://schemas.microsoft.com/office/2006/metadata/properties" ma:root="true" ma:fieldsID="e3f26f052f8bd70e2f4171f77cb1be3d" ns2:_="">
    <xsd:import namespace="63791677-f7c5-4508-8908-79a0deacf4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91677-f7c5-4508-8908-79a0deacf4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FE3AE9-AB20-4378-98C6-6122CBC288A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FD4AF2A-5EE8-46E3-A653-6748F7041A74}"/>
</file>

<file path=customXml/itemProps3.xml><?xml version="1.0" encoding="utf-8"?>
<ds:datastoreItem xmlns:ds="http://schemas.openxmlformats.org/officeDocument/2006/customXml" ds:itemID="{877EBE81-FB28-4F1A-9B5A-E9206120D5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82376F1-EE97-4447-B65B-62F032C54E02}">
  <ds:schemaRefs>
    <ds:schemaRef ds:uri="http://purl.org/dc/terms/"/>
    <ds:schemaRef ds:uri="8429cdef-8c4a-4b4f-a5bd-9a657e45f834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fe0e20ed-f52e-4993-be80-54db2a133aca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3119</TotalTime>
  <Words>552</Words>
  <Application>Microsoft Office PowerPoint</Application>
  <PresentationFormat>Widescreen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Gill Sans MT</vt:lpstr>
      <vt:lpstr>Wingdings</vt:lpstr>
      <vt:lpstr>SPC 2018</vt:lpstr>
      <vt:lpstr>Surveyors Capacity Building Plan</vt:lpstr>
      <vt:lpstr>Background</vt:lpstr>
      <vt:lpstr>The Surveyors Capacity Building Plan</vt:lpstr>
      <vt:lpstr>Why a Capacity Building Plan?</vt:lpstr>
      <vt:lpstr>Succession Plan Process</vt:lpstr>
      <vt:lpstr>The Succession Plan</vt:lpstr>
      <vt:lpstr>The Capacity Building Plan?</vt:lpstr>
      <vt:lpstr>The Training Plan</vt:lpstr>
      <vt:lpstr>How the plans were used</vt:lpstr>
      <vt:lpstr>Results</vt:lpstr>
      <vt:lpstr>Lesson Learned so far….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PGSC WORKING GROUP ACTIVITY REPORTING</dc:title>
  <dc:creator>Monica Wabuke</dc:creator>
  <cp:lastModifiedBy>User</cp:lastModifiedBy>
  <cp:revision>34</cp:revision>
  <dcterms:created xsi:type="dcterms:W3CDTF">2020-07-09T13:43:44Z</dcterms:created>
  <dcterms:modified xsi:type="dcterms:W3CDTF">2020-08-09T21:49:13Z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  <property fmtid="{D5CDD505-2E9C-101B-9397-08002B2CF9AE}" pid="3" name="ContentTypeId">
    <vt:lpwstr>0x0101001AC4A1DA62121A4EA518F7481FCF7463</vt:lpwstr>
  </property>
</Properties>
</file>