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52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3.xml" ContentType="application/vnd.openxmlformats-officedocument.presentationml.slide+xml"/>
  <Override PartName="/ppt/slides/slide45.xml" ContentType="application/vnd.openxmlformats-officedocument.presentationml.slide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9.xml" ContentType="application/vnd.openxmlformats-officedocument.presentationml.slide+xml"/>
  <Override PartName="/ppt/slides/slide1.xml" ContentType="application/vnd.openxmlformats-officedocument.presentationml.slide+xml"/>
  <Override PartName="/ppt/slides/slide8.xml" ContentType="application/vnd.openxmlformats-officedocument.presentationml.slide+xml"/>
  <Override PartName="/ppt/slides/slide2.xml" ContentType="application/vnd.openxmlformats-officedocument.presentationml.slide+xml"/>
  <Override PartName="/ppt/slides/slide10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14.xml" ContentType="application/vnd.openxmlformats-officedocument.presentationml.slide+xml"/>
  <Override PartName="/ppt/slides/slide12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3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6" r:id="rId2"/>
    <p:sldId id="257" r:id="rId3"/>
    <p:sldId id="461" r:id="rId4"/>
    <p:sldId id="288" r:id="rId5"/>
    <p:sldId id="291" r:id="rId6"/>
    <p:sldId id="396" r:id="rId7"/>
    <p:sldId id="410" r:id="rId8"/>
    <p:sldId id="495" r:id="rId9"/>
    <p:sldId id="455" r:id="rId10"/>
    <p:sldId id="477" r:id="rId11"/>
    <p:sldId id="478" r:id="rId12"/>
    <p:sldId id="479" r:id="rId13"/>
    <p:sldId id="480" r:id="rId14"/>
    <p:sldId id="481" r:id="rId15"/>
    <p:sldId id="426" r:id="rId16"/>
    <p:sldId id="430" r:id="rId17"/>
    <p:sldId id="429" r:id="rId18"/>
    <p:sldId id="428" r:id="rId19"/>
    <p:sldId id="432" r:id="rId20"/>
    <p:sldId id="492" r:id="rId21"/>
    <p:sldId id="434" r:id="rId22"/>
    <p:sldId id="436" r:id="rId23"/>
    <p:sldId id="437" r:id="rId24"/>
    <p:sldId id="440" r:id="rId25"/>
    <p:sldId id="439" r:id="rId26"/>
    <p:sldId id="441" r:id="rId27"/>
    <p:sldId id="442" r:id="rId28"/>
    <p:sldId id="443" r:id="rId29"/>
    <p:sldId id="465" r:id="rId30"/>
    <p:sldId id="416" r:id="rId31"/>
    <p:sldId id="417" r:id="rId32"/>
    <p:sldId id="418" r:id="rId33"/>
    <p:sldId id="499" r:id="rId34"/>
    <p:sldId id="359" r:id="rId35"/>
    <p:sldId id="408" r:id="rId36"/>
    <p:sldId id="451" r:id="rId37"/>
    <p:sldId id="467" r:id="rId38"/>
    <p:sldId id="471" r:id="rId39"/>
    <p:sldId id="469" r:id="rId40"/>
    <p:sldId id="496" r:id="rId41"/>
    <p:sldId id="497" r:id="rId42"/>
    <p:sldId id="498" r:id="rId43"/>
    <p:sldId id="450" r:id="rId44"/>
    <p:sldId id="476" r:id="rId45"/>
    <p:sldId id="493" r:id="rId46"/>
    <p:sldId id="494" r:id="rId47"/>
    <p:sldId id="452" r:id="rId48"/>
    <p:sldId id="482" r:id="rId49"/>
    <p:sldId id="484" r:id="rId50"/>
    <p:sldId id="486" r:id="rId51"/>
    <p:sldId id="487" r:id="rId52"/>
    <p:sldId id="489" r:id="rId53"/>
    <p:sldId id="264" r:id="rId54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892" autoAdjust="0"/>
  </p:normalViewPr>
  <p:slideViewPr>
    <p:cSldViewPr>
      <p:cViewPr varScale="1">
        <p:scale>
          <a:sx n="80" d="100"/>
          <a:sy n="80" d="100"/>
        </p:scale>
        <p:origin x="-76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customXml" Target="../customXml/item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AE0094C-50C1-4B76-9021-FF1492298808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5B8731C-FB1C-4649-BD57-743F5F02E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199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8731C-FB1C-4649-BD57-743F5F02EAE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692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NZ" dirty="0" smtClean="0"/>
              <a:t>A Continuous Operating Reference Station (CORS) comprises of the following:</a:t>
            </a:r>
          </a:p>
          <a:p>
            <a:pPr algn="just">
              <a:buFontTx/>
              <a:buChar char="-"/>
            </a:pPr>
            <a:r>
              <a:rPr lang="en-NZ" dirty="0" smtClean="0"/>
              <a:t>A GPS receiver</a:t>
            </a:r>
          </a:p>
          <a:p>
            <a:pPr algn="just">
              <a:buFontTx/>
              <a:buChar char="-"/>
            </a:pPr>
            <a:r>
              <a:rPr lang="en-NZ" dirty="0" smtClean="0"/>
              <a:t>Antenna setup in a stable manner</a:t>
            </a:r>
          </a:p>
          <a:p>
            <a:pPr algn="just">
              <a:buFontTx/>
              <a:buChar char="-"/>
            </a:pPr>
            <a:r>
              <a:rPr lang="en-NZ" dirty="0" smtClean="0"/>
              <a:t>A safe location</a:t>
            </a:r>
          </a:p>
          <a:p>
            <a:pPr algn="just">
              <a:buFontTx/>
              <a:buChar char="-"/>
            </a:pPr>
            <a:r>
              <a:rPr lang="en-NZ" dirty="0" smtClean="0"/>
              <a:t>Reliable power supply</a:t>
            </a:r>
          </a:p>
          <a:p>
            <a:pPr algn="just">
              <a:buFontTx/>
              <a:buChar char="-"/>
            </a:pPr>
            <a:r>
              <a:rPr lang="en-NZ" dirty="0" smtClean="0"/>
              <a:t>Security of land tenure </a:t>
            </a:r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8731C-FB1C-4649-BD57-743F5F02EAE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329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8731C-FB1C-4649-BD57-743F5F02EAE4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366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8FCE9-93A4-4DD6-8905-4932D34D2A0A}" type="datetimeFigureOut">
              <a:rPr lang="en-NZ" smtClean="0"/>
              <a:t>10/08/2020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49A53-1153-4CCA-98A6-5F903E27D2E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14757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8FCE9-93A4-4DD6-8905-4932D34D2A0A}" type="datetimeFigureOut">
              <a:rPr lang="en-NZ" smtClean="0"/>
              <a:t>10/08/2020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49A53-1153-4CCA-98A6-5F903E27D2E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7234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8FCE9-93A4-4DD6-8905-4932D34D2A0A}" type="datetimeFigureOut">
              <a:rPr lang="en-NZ" smtClean="0"/>
              <a:t>10/08/2020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49A53-1153-4CCA-98A6-5F903E27D2E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72569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8FCE9-93A4-4DD6-8905-4932D34D2A0A}" type="datetimeFigureOut">
              <a:rPr lang="en-NZ" smtClean="0"/>
              <a:t>10/08/2020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49A53-1153-4CCA-98A6-5F903E27D2E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96588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8FCE9-93A4-4DD6-8905-4932D34D2A0A}" type="datetimeFigureOut">
              <a:rPr lang="en-NZ" smtClean="0"/>
              <a:t>10/08/2020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49A53-1153-4CCA-98A6-5F903E27D2E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85429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8FCE9-93A4-4DD6-8905-4932D34D2A0A}" type="datetimeFigureOut">
              <a:rPr lang="en-NZ" smtClean="0"/>
              <a:t>10/08/2020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49A53-1153-4CCA-98A6-5F903E27D2E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32615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8FCE9-93A4-4DD6-8905-4932D34D2A0A}" type="datetimeFigureOut">
              <a:rPr lang="en-NZ" smtClean="0"/>
              <a:t>10/08/2020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49A53-1153-4CCA-98A6-5F903E27D2E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22480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8FCE9-93A4-4DD6-8905-4932D34D2A0A}" type="datetimeFigureOut">
              <a:rPr lang="en-NZ" smtClean="0"/>
              <a:t>10/08/2020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49A53-1153-4CCA-98A6-5F903E27D2E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26950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8FCE9-93A4-4DD6-8905-4932D34D2A0A}" type="datetimeFigureOut">
              <a:rPr lang="en-NZ" smtClean="0"/>
              <a:t>10/08/2020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49A53-1153-4CCA-98A6-5F903E27D2E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8225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8FCE9-93A4-4DD6-8905-4932D34D2A0A}" type="datetimeFigureOut">
              <a:rPr lang="en-NZ" smtClean="0"/>
              <a:t>10/08/2020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49A53-1153-4CCA-98A6-5F903E27D2E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69793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8FCE9-93A4-4DD6-8905-4932D34D2A0A}" type="datetimeFigureOut">
              <a:rPr lang="en-NZ" smtClean="0"/>
              <a:t>10/08/2020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49A53-1153-4CCA-98A6-5F903E27D2E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18791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A8FCE9-93A4-4DD6-8905-4932D34D2A0A}" type="datetimeFigureOut">
              <a:rPr lang="en-NZ" smtClean="0"/>
              <a:t>10/08/2020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A49A53-1153-4CCA-98A6-5F903E27D2E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87103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108" y="1273704"/>
            <a:ext cx="7772400" cy="2227303"/>
          </a:xfrm>
        </p:spPr>
        <p:txBody>
          <a:bodyPr>
            <a:normAutofit/>
          </a:bodyPr>
          <a:lstStyle/>
          <a:p>
            <a:r>
              <a:rPr lang="en-US" b="1" dirty="0"/>
              <a:t>Fiji Geodetic Infrastructure and Campaign</a:t>
            </a:r>
            <a:endParaRPr lang="en-NZ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9632" y="3501007"/>
            <a:ext cx="6400800" cy="1440162"/>
          </a:xfrm>
        </p:spPr>
        <p:txBody>
          <a:bodyPr>
            <a:normAutofit fontScale="92500" lnSpcReduction="10000"/>
          </a:bodyPr>
          <a:lstStyle/>
          <a:p>
            <a:endParaRPr lang="en-NZ" sz="2400" b="1" dirty="0">
              <a:solidFill>
                <a:srgbClr val="0070C0"/>
              </a:solidFill>
            </a:endParaRPr>
          </a:p>
          <a:p>
            <a:r>
              <a:rPr lang="en-NZ" sz="2400" b="1" dirty="0">
                <a:solidFill>
                  <a:schemeClr val="tx1"/>
                </a:solidFill>
              </a:rPr>
              <a:t>PGSC Meeting</a:t>
            </a:r>
          </a:p>
          <a:p>
            <a:endParaRPr lang="en-NZ" sz="2400" b="1" dirty="0" smtClean="0">
              <a:solidFill>
                <a:schemeClr val="tx1"/>
              </a:solidFill>
            </a:endParaRPr>
          </a:p>
          <a:p>
            <a:r>
              <a:rPr lang="en-NZ" sz="1900" b="1" dirty="0" smtClean="0">
                <a:solidFill>
                  <a:schemeClr val="tx1"/>
                </a:solidFill>
              </a:rPr>
              <a:t>August 2020</a:t>
            </a:r>
          </a:p>
        </p:txBody>
      </p:sp>
    </p:spTree>
    <p:extLst>
      <p:ext uri="{BB962C8B-B14F-4D97-AF65-F5344CB8AC3E}">
        <p14:creationId xmlns:p14="http://schemas.microsoft.com/office/powerpoint/2010/main" val="11605043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INSIDE  THE  HUT</a:t>
            </a:r>
            <a:r>
              <a:rPr lang="en-US" b="1" dirty="0">
                <a:solidFill>
                  <a:srgbClr val="FF0000"/>
                </a:solidFill>
              </a:rPr>
              <a:t/>
            </a:r>
            <a:br>
              <a:rPr lang="en-US" b="1" dirty="0">
                <a:solidFill>
                  <a:srgbClr val="FF0000"/>
                </a:solidFill>
              </a:rPr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42" y="1956088"/>
            <a:ext cx="2031354" cy="3577070"/>
          </a:xfrm>
          <a:ln w="25400">
            <a:solidFill>
              <a:schemeClr val="tx1"/>
            </a:solidFill>
          </a:ln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519" y="1956087"/>
            <a:ext cx="2012102" cy="357707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345" y="1956087"/>
            <a:ext cx="2031354" cy="357707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857251" y="562398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sp>
        <p:nvSpPr>
          <p:cNvPr id="9" name="TextBox 8"/>
          <p:cNvSpPr txBox="1"/>
          <p:nvPr/>
        </p:nvSpPr>
        <p:spPr>
          <a:xfrm>
            <a:off x="6527345" y="3793939"/>
            <a:ext cx="2325508" cy="30008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</a:rPr>
              <a:t>Router and Vodafone Internet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9552" y="2060848"/>
            <a:ext cx="1713931" cy="30008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</a:rPr>
              <a:t>Air-Conditioning Unit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17520" y="4102384"/>
            <a:ext cx="1430841" cy="30008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</a:rPr>
              <a:t>Receiver and UPS</a:t>
            </a:r>
          </a:p>
        </p:txBody>
      </p:sp>
    </p:spTree>
    <p:extLst>
      <p:ext uri="{BB962C8B-B14F-4D97-AF65-F5344CB8AC3E}">
        <p14:creationId xmlns:p14="http://schemas.microsoft.com/office/powerpoint/2010/main" val="20378043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177" y="116632"/>
            <a:ext cx="7406640" cy="953366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HARDWARE</a:t>
            </a:r>
            <a:r>
              <a:rPr lang="en-US" b="1" dirty="0">
                <a:solidFill>
                  <a:srgbClr val="FF0000"/>
                </a:solidFill>
              </a:rPr>
              <a:t/>
            </a:r>
            <a:br>
              <a:rPr lang="en-US" b="1" dirty="0">
                <a:solidFill>
                  <a:srgbClr val="FF0000"/>
                </a:solidFill>
              </a:rPr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30" y="2793793"/>
            <a:ext cx="4005695" cy="2010764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427" y="2035448"/>
            <a:ext cx="3912177" cy="35274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94162" y="2115306"/>
            <a:ext cx="872996" cy="30008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</a:rPr>
              <a:t>RECEIVER</a:t>
            </a:r>
          </a:p>
        </p:txBody>
      </p:sp>
      <p:sp>
        <p:nvSpPr>
          <p:cNvPr id="7" name="Down Arrow 6"/>
          <p:cNvSpPr/>
          <p:nvPr/>
        </p:nvSpPr>
        <p:spPr>
          <a:xfrm>
            <a:off x="2085405" y="2392305"/>
            <a:ext cx="127859" cy="2963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extBox 7"/>
          <p:cNvSpPr txBox="1"/>
          <p:nvPr/>
        </p:nvSpPr>
        <p:spPr>
          <a:xfrm>
            <a:off x="3094337" y="5067546"/>
            <a:ext cx="904415" cy="30008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</a:rPr>
              <a:t>ANTENNA</a:t>
            </a:r>
          </a:p>
        </p:txBody>
      </p:sp>
      <p:sp>
        <p:nvSpPr>
          <p:cNvPr id="9" name="Right Arrow 8"/>
          <p:cNvSpPr/>
          <p:nvPr/>
        </p:nvSpPr>
        <p:spPr>
          <a:xfrm>
            <a:off x="4037143" y="5143801"/>
            <a:ext cx="555354" cy="1244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6379974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107" y="188640"/>
            <a:ext cx="7406640" cy="953366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HARDWARE</a:t>
            </a:r>
            <a:r>
              <a:rPr lang="en-US" b="1" dirty="0">
                <a:solidFill>
                  <a:srgbClr val="FF0000"/>
                </a:solidFill>
              </a:rPr>
              <a:t/>
            </a:r>
            <a:br>
              <a:rPr lang="en-US" b="1" dirty="0">
                <a:solidFill>
                  <a:srgbClr val="FF0000"/>
                </a:solidFill>
              </a:rPr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1" y="2688649"/>
            <a:ext cx="2953616" cy="2232092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427" y="2392305"/>
            <a:ext cx="3912177" cy="32343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94162" y="2115306"/>
            <a:ext cx="872996" cy="30008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</a:rPr>
              <a:t>RECEIVER</a:t>
            </a:r>
          </a:p>
        </p:txBody>
      </p:sp>
      <p:sp>
        <p:nvSpPr>
          <p:cNvPr id="7" name="Down Arrow 6"/>
          <p:cNvSpPr/>
          <p:nvPr/>
        </p:nvSpPr>
        <p:spPr>
          <a:xfrm>
            <a:off x="2085405" y="2392305"/>
            <a:ext cx="127859" cy="2963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extBox 7"/>
          <p:cNvSpPr txBox="1"/>
          <p:nvPr/>
        </p:nvSpPr>
        <p:spPr>
          <a:xfrm>
            <a:off x="3094337" y="5067546"/>
            <a:ext cx="904415" cy="30008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</a:rPr>
              <a:t>ANTENNA</a:t>
            </a:r>
          </a:p>
        </p:txBody>
      </p:sp>
      <p:sp>
        <p:nvSpPr>
          <p:cNvPr id="9" name="Right Arrow 8"/>
          <p:cNvSpPr/>
          <p:nvPr/>
        </p:nvSpPr>
        <p:spPr>
          <a:xfrm>
            <a:off x="4037143" y="5143801"/>
            <a:ext cx="555354" cy="1244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9956344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854" y="-243408"/>
            <a:ext cx="8229600" cy="1554215"/>
          </a:xfrm>
        </p:spPr>
        <p:txBody>
          <a:bodyPr/>
          <a:lstStyle/>
          <a:p>
            <a:pPr algn="ctr"/>
            <a:r>
              <a:rPr lang="en-US" dirty="0" smtClean="0"/>
              <a:t>Structural Plan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9820" y="1609725"/>
            <a:ext cx="6833759" cy="484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36241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8" y="764704"/>
            <a:ext cx="6890303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70631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444" y="-27219"/>
            <a:ext cx="7239000" cy="1143000"/>
          </a:xfrm>
        </p:spPr>
        <p:txBody>
          <a:bodyPr/>
          <a:lstStyle/>
          <a:p>
            <a:pPr algn="ctr"/>
            <a:r>
              <a:rPr lang="en-NZ" b="1" dirty="0" smtClean="0"/>
              <a:t>Construction Phase</a:t>
            </a:r>
            <a:endParaRPr lang="en-NZ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124744"/>
            <a:ext cx="7723956" cy="5184576"/>
          </a:xfrm>
        </p:spPr>
        <p:txBody>
          <a:bodyPr/>
          <a:lstStyle/>
          <a:p>
            <a:r>
              <a:rPr lang="en-NZ" dirty="0" smtClean="0"/>
              <a:t>Labasa Station</a:t>
            </a:r>
          </a:p>
          <a:p>
            <a:pPr marL="0" indent="0">
              <a:buNone/>
            </a:pPr>
            <a:endParaRPr lang="en-NZ" dirty="0" smtClean="0"/>
          </a:p>
          <a:p>
            <a:pPr marL="0" indent="0">
              <a:buNone/>
            </a:pPr>
            <a:endParaRPr lang="en-NZ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22" y="1988840"/>
            <a:ext cx="7803318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96430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NZ" smtClean="0"/>
              <a:t>Ministry of Lands and Mineral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99259-0D66-438A-B222-4ACB0294F8F6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61975"/>
            <a:ext cx="5538192" cy="286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714494" y="2505670"/>
            <a:ext cx="25288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Kadavu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401967"/>
            <a:ext cx="838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859237" y="5117183"/>
            <a:ext cx="16878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Koro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142537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0648"/>
            <a:ext cx="7239000" cy="6195088"/>
          </a:xfrm>
        </p:spPr>
        <p:txBody>
          <a:bodyPr/>
          <a:lstStyle/>
          <a:p>
            <a:r>
              <a:rPr lang="en-NZ" dirty="0" err="1" smtClean="0"/>
              <a:t>Taveuni</a:t>
            </a:r>
            <a:r>
              <a:rPr lang="en-NZ" dirty="0" smtClean="0"/>
              <a:t> Station</a:t>
            </a:r>
          </a:p>
          <a:p>
            <a:endParaRPr lang="en-N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36712"/>
            <a:ext cx="7200800" cy="300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829282"/>
            <a:ext cx="7200800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00671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4664"/>
            <a:ext cx="7239000" cy="6051072"/>
          </a:xfrm>
        </p:spPr>
        <p:txBody>
          <a:bodyPr/>
          <a:lstStyle/>
          <a:p>
            <a:r>
              <a:rPr lang="en-NZ" dirty="0" err="1" smtClean="0"/>
              <a:t>Nabouwalu</a:t>
            </a:r>
            <a:r>
              <a:rPr lang="en-NZ" dirty="0" smtClean="0"/>
              <a:t> Station</a:t>
            </a:r>
          </a:p>
          <a:p>
            <a:endParaRPr lang="en-NZ" dirty="0"/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755576" y="1124744"/>
            <a:ext cx="7200800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4700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3608" y="836713"/>
            <a:ext cx="6552728" cy="37444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7584" y="4581128"/>
            <a:ext cx="6984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NZ" dirty="0" smtClean="0"/>
              <a:t>Electricity connection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NZ" dirty="0" smtClean="0"/>
              <a:t>Air-con unit installed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NZ" dirty="0" smtClean="0"/>
              <a:t>Mounting of CORS equipment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NZ" dirty="0" smtClean="0"/>
              <a:t>Solar panels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304650084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b="1" dirty="0" smtClean="0"/>
              <a:t>Presentation Outline</a:t>
            </a:r>
            <a:endParaRPr lang="en-NZ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589240"/>
          </a:xfrm>
        </p:spPr>
        <p:txBody>
          <a:bodyPr>
            <a:normAutofit/>
          </a:bodyPr>
          <a:lstStyle/>
          <a:p>
            <a:r>
              <a:rPr lang="en-NZ" dirty="0" smtClean="0"/>
              <a:t>Introduction</a:t>
            </a:r>
          </a:p>
          <a:p>
            <a:r>
              <a:rPr lang="en-NZ" dirty="0" smtClean="0"/>
              <a:t>Purpose</a:t>
            </a:r>
          </a:p>
          <a:p>
            <a:r>
              <a:rPr lang="en-NZ" dirty="0" smtClean="0"/>
              <a:t>CORS Hierarchy</a:t>
            </a:r>
          </a:p>
          <a:p>
            <a:r>
              <a:rPr lang="en-NZ" dirty="0" smtClean="0"/>
              <a:t>CORS Network Design</a:t>
            </a:r>
          </a:p>
          <a:p>
            <a:r>
              <a:rPr lang="en-NZ" dirty="0" smtClean="0"/>
              <a:t>Typical CORS Setup</a:t>
            </a:r>
          </a:p>
          <a:p>
            <a:r>
              <a:rPr lang="en-NZ" dirty="0" smtClean="0"/>
              <a:t>Reconnaissance and Site </a:t>
            </a:r>
            <a:r>
              <a:rPr lang="en-NZ" dirty="0"/>
              <a:t>S</a:t>
            </a:r>
            <a:r>
              <a:rPr lang="en-NZ" dirty="0" smtClean="0"/>
              <a:t>election</a:t>
            </a:r>
          </a:p>
          <a:p>
            <a:r>
              <a:rPr lang="en-NZ" dirty="0" smtClean="0"/>
              <a:t>Construction and Installation</a:t>
            </a:r>
          </a:p>
          <a:p>
            <a:r>
              <a:rPr lang="en-NZ" dirty="0" smtClean="0"/>
              <a:t>CORS Established</a:t>
            </a:r>
          </a:p>
          <a:p>
            <a:endParaRPr lang="en-NZ" dirty="0" smtClean="0"/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0445067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anjesh.kumar\AppData\Local\Microsoft\Windows\Temporary Internet Files\Content.Outlook\3BA19VHA\20180723_125926_resized_2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0" y="0"/>
            <a:ext cx="42884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anjesh.kumar\AppData\Local\Microsoft\Windows\Temporary Internet Files\Content.Outlook\3BA19VHA\20180723_133804_resized_2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3" y="0"/>
            <a:ext cx="3857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02141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/>
              <a:t>LABASA CORS</a:t>
            </a:r>
            <a:r>
              <a:rPr lang="en-US" b="1" dirty="0">
                <a:solidFill>
                  <a:srgbClr val="FF0000"/>
                </a:solidFill>
              </a:rPr>
              <a:t/>
            </a:r>
            <a:br>
              <a:rPr lang="en-US" b="1" dirty="0">
                <a:solidFill>
                  <a:srgbClr val="FF0000"/>
                </a:solidFill>
              </a:rPr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88" y="1556792"/>
            <a:ext cx="8556914" cy="4680520"/>
          </a:xfrm>
        </p:spPr>
      </p:pic>
      <p:sp>
        <p:nvSpPr>
          <p:cNvPr id="5" name="TextBox 4"/>
          <p:cNvSpPr txBox="1"/>
          <p:nvPr/>
        </p:nvSpPr>
        <p:spPr>
          <a:xfrm>
            <a:off x="2790753" y="2193220"/>
            <a:ext cx="671979" cy="30008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</a:rPr>
              <a:t>PILLAR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80720" y="3852058"/>
            <a:ext cx="492443" cy="30008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</a:rPr>
              <a:t>HUT</a:t>
            </a:r>
          </a:p>
        </p:txBody>
      </p:sp>
    </p:spTree>
    <p:extLst>
      <p:ext uri="{BB962C8B-B14F-4D97-AF65-F5344CB8AC3E}">
        <p14:creationId xmlns:p14="http://schemas.microsoft.com/office/powerpoint/2010/main" val="30321378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TAVEUNI CORS</a:t>
            </a:r>
            <a:r>
              <a:rPr lang="en-US" b="1" dirty="0">
                <a:solidFill>
                  <a:srgbClr val="FF0000"/>
                </a:solidFill>
              </a:rPr>
              <a:t/>
            </a:r>
            <a:br>
              <a:rPr lang="en-US" b="1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30" y="1636244"/>
            <a:ext cx="8143874" cy="4385044"/>
          </a:xfrm>
        </p:spPr>
      </p:pic>
    </p:spTree>
    <p:extLst>
      <p:ext uri="{BB962C8B-B14F-4D97-AF65-F5344CB8AC3E}">
        <p14:creationId xmlns:p14="http://schemas.microsoft.com/office/powerpoint/2010/main" val="22738253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NABOUWALU </a:t>
            </a:r>
            <a:r>
              <a:rPr lang="en-US" b="1" dirty="0"/>
              <a:t>CORS</a:t>
            </a:r>
            <a:r>
              <a:rPr lang="en-US" b="1" dirty="0">
                <a:solidFill>
                  <a:srgbClr val="FF0000"/>
                </a:solidFill>
              </a:rPr>
              <a:t/>
            </a:r>
            <a:br>
              <a:rPr lang="en-US" b="1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55" y="1844824"/>
            <a:ext cx="3732521" cy="3817740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844824"/>
            <a:ext cx="4227685" cy="381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0343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KADAVU CORS</a:t>
            </a:r>
            <a:r>
              <a:rPr lang="en-US" b="1" dirty="0">
                <a:solidFill>
                  <a:srgbClr val="FF0000"/>
                </a:solidFill>
              </a:rPr>
              <a:t/>
            </a:r>
            <a:br>
              <a:rPr lang="en-US" b="1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67" y="1636244"/>
            <a:ext cx="8170333" cy="4313036"/>
          </a:xfrm>
        </p:spPr>
      </p:pic>
    </p:spTree>
    <p:extLst>
      <p:ext uri="{BB962C8B-B14F-4D97-AF65-F5344CB8AC3E}">
        <p14:creationId xmlns:p14="http://schemas.microsoft.com/office/powerpoint/2010/main" val="7168806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ROTUMA CORS</a:t>
            </a:r>
            <a:r>
              <a:rPr lang="en-US" b="1" dirty="0">
                <a:solidFill>
                  <a:srgbClr val="FF0000"/>
                </a:solidFill>
              </a:rPr>
              <a:t/>
            </a:r>
            <a:br>
              <a:rPr lang="en-US" b="1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30" y="1437797"/>
            <a:ext cx="8143874" cy="4295459"/>
          </a:xfrm>
        </p:spPr>
      </p:pic>
    </p:spTree>
    <p:extLst>
      <p:ext uri="{BB962C8B-B14F-4D97-AF65-F5344CB8AC3E}">
        <p14:creationId xmlns:p14="http://schemas.microsoft.com/office/powerpoint/2010/main" val="2810453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ONO-I-LAU CORS</a:t>
            </a:r>
            <a:r>
              <a:rPr lang="en-US" b="1" dirty="0">
                <a:solidFill>
                  <a:srgbClr val="FF0000"/>
                </a:solidFill>
              </a:rPr>
              <a:t/>
            </a:r>
            <a:br>
              <a:rPr lang="en-US" b="1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1417638"/>
            <a:ext cx="8127999" cy="4603650"/>
          </a:xfrm>
        </p:spPr>
      </p:pic>
    </p:spTree>
    <p:extLst>
      <p:ext uri="{BB962C8B-B14F-4D97-AF65-F5344CB8AC3E}">
        <p14:creationId xmlns:p14="http://schemas.microsoft.com/office/powerpoint/2010/main" val="3394945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43808" y="153506"/>
            <a:ext cx="517797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/>
              <a:t>LAKEBA CORS</a:t>
            </a:r>
            <a:r>
              <a:rPr lang="en-US" sz="4000" b="1" dirty="0">
                <a:solidFill>
                  <a:srgbClr val="FF0000"/>
                </a:solidFill>
              </a:rPr>
              <a:t/>
            </a:r>
            <a:br>
              <a:rPr lang="en-US" sz="4000" b="1" dirty="0">
                <a:solidFill>
                  <a:srgbClr val="FF0000"/>
                </a:solidFill>
              </a:rPr>
            </a:br>
            <a:endParaRPr lang="en-US" sz="4000" dirty="0"/>
          </a:p>
        </p:txBody>
      </p:sp>
      <p:pic>
        <p:nvPicPr>
          <p:cNvPr id="5" name="Content Placeholder 3" descr="C:\Users\gabiriele.vosamosi\Desktop\DATUM PICTURES\Datum Pics\Lakeba CORS\Lakeba CORS\20181201_092139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24744"/>
            <a:ext cx="7206952" cy="49685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3548611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340768"/>
            <a:ext cx="6097984" cy="51679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39752" y="483745"/>
            <a:ext cx="48309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                    </a:t>
            </a:r>
            <a:r>
              <a:rPr lang="en-US" sz="4000" b="1" dirty="0" smtClean="0"/>
              <a:t>KORO CORS</a:t>
            </a:r>
            <a:r>
              <a:rPr lang="en-US" sz="4000" b="1" dirty="0">
                <a:solidFill>
                  <a:srgbClr val="FF0000"/>
                </a:solidFill>
              </a:rPr>
              <a:t/>
            </a:r>
            <a:br>
              <a:rPr lang="en-US" sz="4000" b="1" dirty="0">
                <a:solidFill>
                  <a:srgbClr val="FF0000"/>
                </a:solidFill>
              </a:rPr>
            </a:b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749809846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98688" y="483745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                  </a:t>
            </a:r>
            <a:r>
              <a:rPr lang="en-US" sz="4000" b="1" dirty="0" smtClean="0"/>
              <a:t>SUVA CORS</a:t>
            </a:r>
            <a:r>
              <a:rPr lang="en-US" sz="4000" b="1" dirty="0">
                <a:solidFill>
                  <a:srgbClr val="FF0000"/>
                </a:solidFill>
              </a:rPr>
              <a:t/>
            </a:r>
            <a:br>
              <a:rPr lang="en-US" sz="4000" b="1" dirty="0">
                <a:solidFill>
                  <a:srgbClr val="FF0000"/>
                </a:solidFill>
              </a:rPr>
            </a:b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59732" y="1376774"/>
            <a:ext cx="5328591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811175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b="1" dirty="0" smtClean="0"/>
              <a:t>Presentation Outline Cont.</a:t>
            </a:r>
            <a:endParaRPr lang="en-NZ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589240"/>
          </a:xfrm>
        </p:spPr>
        <p:txBody>
          <a:bodyPr>
            <a:normAutofit/>
          </a:bodyPr>
          <a:lstStyle/>
          <a:p>
            <a:r>
              <a:rPr lang="en-NZ" dirty="0" err="1" smtClean="0"/>
              <a:t>ZNetStream</a:t>
            </a:r>
            <a:r>
              <a:rPr lang="en-NZ" dirty="0" smtClean="0"/>
              <a:t> Software</a:t>
            </a:r>
          </a:p>
          <a:p>
            <a:r>
              <a:rPr lang="en-NZ" dirty="0"/>
              <a:t>Connection to </a:t>
            </a:r>
            <a:r>
              <a:rPr lang="en-NZ" dirty="0" smtClean="0"/>
              <a:t>the Local Datum</a:t>
            </a:r>
            <a:endParaRPr lang="en-NZ" dirty="0"/>
          </a:p>
          <a:p>
            <a:r>
              <a:rPr lang="en-NZ" dirty="0" smtClean="0"/>
              <a:t>Field Survey Campaign</a:t>
            </a:r>
          </a:p>
          <a:p>
            <a:r>
              <a:rPr lang="en-NZ" dirty="0" smtClean="0"/>
              <a:t>Network Adjustment</a:t>
            </a:r>
          </a:p>
          <a:p>
            <a:r>
              <a:rPr lang="en-NZ" dirty="0" smtClean="0"/>
              <a:t>Fiji Geodetic Datum (FGD) 2020 Launching</a:t>
            </a:r>
          </a:p>
          <a:p>
            <a:r>
              <a:rPr lang="en-NZ" dirty="0" smtClean="0"/>
              <a:t>Administration</a:t>
            </a:r>
          </a:p>
          <a:p>
            <a:r>
              <a:rPr lang="en-NZ" dirty="0" smtClean="0"/>
              <a:t>On-going Maintenance</a:t>
            </a:r>
          </a:p>
          <a:p>
            <a:endParaRPr lang="en-NZ" dirty="0" smtClean="0"/>
          </a:p>
          <a:p>
            <a:endParaRPr lang="en-NZ" dirty="0" smtClean="0"/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5204542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5770984" cy="1548447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/>
              <a:t>SOFTWARE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1104144"/>
            <a:ext cx="27838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u="sng" dirty="0" err="1"/>
              <a:t>ZNetStream</a:t>
            </a:r>
            <a:r>
              <a:rPr lang="en-US" sz="2100" u="sng" dirty="0"/>
              <a:t> </a:t>
            </a:r>
          </a:p>
          <a:p>
            <a:r>
              <a:rPr lang="en-US" sz="1350" b="1" dirty="0"/>
              <a:t>-&gt; Data </a:t>
            </a:r>
            <a:r>
              <a:rPr lang="en-US" sz="1350" b="1" dirty="0" smtClean="0"/>
              <a:t>Streaming </a:t>
            </a:r>
            <a:r>
              <a:rPr lang="en-US" sz="1350" b="1" dirty="0"/>
              <a:t>and Data Splitting</a:t>
            </a:r>
          </a:p>
          <a:p>
            <a:endParaRPr lang="en-US" sz="1350" dirty="0"/>
          </a:p>
        </p:txBody>
      </p:sp>
      <p:pic>
        <p:nvPicPr>
          <p:cNvPr id="1026" name="Picture 1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23084"/>
            <a:ext cx="7961198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84961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698976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solidFill>
                  <a:schemeClr val="tx1"/>
                </a:solidFill>
              </a:rPr>
              <a:t>DATA</a:t>
            </a:r>
            <a:r>
              <a:rPr lang="en-US" b="1" dirty="0">
                <a:solidFill>
                  <a:srgbClr val="FF0000"/>
                </a:solidFill>
              </a:rPr>
              <a:t/>
            </a:r>
            <a:br>
              <a:rPr lang="en-US" b="1" dirty="0">
                <a:solidFill>
                  <a:srgbClr val="FF0000"/>
                </a:solidFill>
              </a:rPr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406399" y="1864784"/>
            <a:ext cx="2545890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parajita" panose="020B0604020202020204" pitchFamily="34" charset="0"/>
                <a:cs typeface="Aparajita" panose="020B0604020202020204" pitchFamily="34" charset="0"/>
              </a:rPr>
              <a:t>-&gt; Raw satellite data is</a:t>
            </a:r>
          </a:p>
          <a:p>
            <a:r>
              <a:rPr lang="en-US" b="1" dirty="0">
                <a:latin typeface="Aparajita" panose="020B0604020202020204" pitchFamily="34" charset="0"/>
                <a:cs typeface="Aparajita" panose="020B0604020202020204" pitchFamily="34" charset="0"/>
              </a:rPr>
              <a:t> downloaded to the Server in  </a:t>
            </a:r>
          </a:p>
          <a:p>
            <a:r>
              <a:rPr lang="en-US" b="1" dirty="0">
                <a:latin typeface="Aparajita" panose="020B0604020202020204" pitchFamily="34" charset="0"/>
                <a:cs typeface="Aparajita" panose="020B0604020202020204" pitchFamily="34" charset="0"/>
              </a:rPr>
              <a:t>Suva from the </a:t>
            </a:r>
            <a:r>
              <a:rPr lang="en-US" b="1" dirty="0" smtClean="0">
                <a:latin typeface="Aparajita" panose="020B0604020202020204" pitchFamily="34" charset="0"/>
                <a:cs typeface="Aparajita" panose="020B0604020202020204" pitchFamily="34" charset="0"/>
              </a:rPr>
              <a:t>7 </a:t>
            </a:r>
            <a:r>
              <a:rPr lang="en-US" b="1" dirty="0">
                <a:latin typeface="Aparajita" panose="020B0604020202020204" pitchFamily="34" charset="0"/>
                <a:cs typeface="Aparajita" panose="020B0604020202020204" pitchFamily="34" charset="0"/>
              </a:rPr>
              <a:t>base </a:t>
            </a:r>
            <a:r>
              <a:rPr lang="en-US" b="1" dirty="0" smtClean="0">
                <a:latin typeface="Aparajita" panose="020B0604020202020204" pitchFamily="34" charset="0"/>
                <a:cs typeface="Aparajita" panose="020B0604020202020204" pitchFamily="34" charset="0"/>
              </a:rPr>
              <a:t>stations</a:t>
            </a:r>
            <a:endParaRPr lang="en-US" b="1" dirty="0"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endParaRPr lang="en-US" sz="1350" b="1" dirty="0"/>
          </a:p>
          <a:p>
            <a:endParaRPr lang="en-US" sz="135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618" y="1628800"/>
            <a:ext cx="6250781" cy="404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8911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/>
            </a:r>
            <a:br>
              <a:rPr lang="en-US" b="1" dirty="0">
                <a:solidFill>
                  <a:srgbClr val="FF0000"/>
                </a:solidFill>
              </a:rPr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304799" y="2197768"/>
            <a:ext cx="2601225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u="sng" dirty="0" err="1"/>
              <a:t>ZNetVRS</a:t>
            </a:r>
            <a:r>
              <a:rPr lang="en-US" sz="2100" u="sng" dirty="0"/>
              <a:t> </a:t>
            </a:r>
          </a:p>
          <a:p>
            <a:r>
              <a:rPr lang="en-US" sz="1350" b="1" dirty="0"/>
              <a:t>-&gt; Multi-base system for Baseline </a:t>
            </a:r>
          </a:p>
          <a:p>
            <a:r>
              <a:rPr lang="en-US" sz="1350" b="1" dirty="0"/>
              <a:t>solving &amp; error modeling.</a:t>
            </a:r>
          </a:p>
          <a:p>
            <a:r>
              <a:rPr lang="en-US" sz="1350" b="1" dirty="0"/>
              <a:t> Also providing </a:t>
            </a:r>
            <a:r>
              <a:rPr lang="en-US" sz="1350" b="1" dirty="0" err="1"/>
              <a:t>Ntrip</a:t>
            </a:r>
            <a:r>
              <a:rPr lang="en-US" sz="1350" b="1" dirty="0"/>
              <a:t> Service.</a:t>
            </a:r>
          </a:p>
          <a:p>
            <a:endParaRPr lang="en-US" sz="135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980728"/>
            <a:ext cx="5846566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3720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DISTANCE BETWEEN EACH CORS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4852649"/>
              </p:ext>
            </p:extLst>
          </p:nvPr>
        </p:nvGraphicFramePr>
        <p:xfrm>
          <a:off x="683565" y="1556790"/>
          <a:ext cx="8064898" cy="50472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32449"/>
                <a:gridCol w="4032449"/>
              </a:tblGrid>
              <a:tr h="26150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800" dirty="0">
                          <a:solidFill>
                            <a:srgbClr val="FFFF00"/>
                          </a:solidFill>
                          <a:effectLst/>
                        </a:rPr>
                        <a:t>Stations</a:t>
                      </a:r>
                      <a:endParaRPr lang="en-US" sz="1800" dirty="0">
                        <a:solidFill>
                          <a:srgbClr val="FFFF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800" dirty="0">
                          <a:solidFill>
                            <a:srgbClr val="FFFF00"/>
                          </a:solidFill>
                          <a:effectLst/>
                        </a:rPr>
                        <a:t>Distance</a:t>
                      </a:r>
                      <a:endParaRPr lang="en-US" sz="1800" dirty="0">
                        <a:solidFill>
                          <a:srgbClr val="FFFF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150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 dirty="0">
                          <a:effectLst/>
                        </a:rPr>
                        <a:t>LABC - TAVC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 dirty="0">
                          <a:effectLst/>
                        </a:rPr>
                        <a:t>74km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150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 dirty="0">
                          <a:effectLst/>
                        </a:rPr>
                        <a:t>LABC - NABC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</a:rPr>
                        <a:t>98km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150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 dirty="0">
                          <a:effectLst/>
                        </a:rPr>
                        <a:t>NABC - TAVC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</a:rPr>
                        <a:t>141km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150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 dirty="0">
                          <a:effectLst/>
                        </a:rPr>
                        <a:t>TAVC -LAKC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</a:rPr>
                        <a:t>204km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150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 dirty="0">
                          <a:effectLst/>
                        </a:rPr>
                        <a:t>TAVC - KORC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</a:rPr>
                        <a:t>82km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150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</a:rPr>
                        <a:t>KORC - LAKC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 dirty="0">
                          <a:effectLst/>
                        </a:rPr>
                        <a:t>214km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150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</a:rPr>
                        <a:t>LAKC - ONOC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 dirty="0">
                          <a:effectLst/>
                        </a:rPr>
                        <a:t>269km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150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</a:rPr>
                        <a:t>KORC - KADC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 dirty="0">
                          <a:effectLst/>
                        </a:rPr>
                        <a:t>234km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150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</a:rPr>
                        <a:t>KADC - ONOC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 dirty="0">
                          <a:effectLst/>
                        </a:rPr>
                        <a:t>369km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150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</a:rPr>
                        <a:t>KADC - LAKC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 dirty="0">
                          <a:effectLst/>
                        </a:rPr>
                        <a:t>332km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150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</a:rPr>
                        <a:t>KADC - NABC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 dirty="0">
                          <a:effectLst/>
                        </a:rPr>
                        <a:t>234km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150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</a:rPr>
                        <a:t>KADC - ROTC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 dirty="0">
                          <a:effectLst/>
                        </a:rPr>
                        <a:t>734km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150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</a:rPr>
                        <a:t>ROTC - NABC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 dirty="0">
                          <a:effectLst/>
                        </a:rPr>
                        <a:t>528km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150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</a:rPr>
                        <a:t>ROTC - LABC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 dirty="0">
                          <a:effectLst/>
                        </a:rPr>
                        <a:t>504km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150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</a:rPr>
                        <a:t>ROTC - TAVC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 dirty="0">
                          <a:effectLst/>
                        </a:rPr>
                        <a:t>572km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150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</a:rPr>
                        <a:t>KORC - LABC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 dirty="0">
                          <a:effectLst/>
                        </a:rPr>
                        <a:t>96km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150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</a:rPr>
                        <a:t>KORC - NABC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 dirty="0">
                          <a:effectLst/>
                        </a:rPr>
                        <a:t>86km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150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0594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NZ" b="1" dirty="0" smtClean="0"/>
              <a:t>Connection </a:t>
            </a:r>
            <a:r>
              <a:rPr lang="en-NZ" b="1" dirty="0"/>
              <a:t>-</a:t>
            </a:r>
            <a:r>
              <a:rPr lang="en-NZ" b="1" dirty="0" smtClean="0"/>
              <a:t> Local Datum</a:t>
            </a:r>
            <a:endParaRPr lang="en-NZ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328592"/>
          </a:xfrm>
        </p:spPr>
        <p:txBody>
          <a:bodyPr>
            <a:normAutofit/>
          </a:bodyPr>
          <a:lstStyle/>
          <a:p>
            <a:r>
              <a:rPr lang="en-NZ" dirty="0" smtClean="0"/>
              <a:t>First and Second Order Stations in: </a:t>
            </a:r>
          </a:p>
          <a:p>
            <a:pPr marL="0" indent="0">
              <a:buNone/>
            </a:pPr>
            <a:r>
              <a:rPr lang="en-NZ" dirty="0"/>
              <a:t>	</a:t>
            </a:r>
            <a:r>
              <a:rPr lang="en-NZ" dirty="0" smtClean="0"/>
              <a:t>-	Viti </a:t>
            </a:r>
            <a:r>
              <a:rPr lang="en-NZ" dirty="0" err="1" smtClean="0"/>
              <a:t>Levu</a:t>
            </a:r>
            <a:r>
              <a:rPr lang="en-NZ" dirty="0" smtClean="0"/>
              <a:t> </a:t>
            </a:r>
            <a:endParaRPr lang="en-NZ" dirty="0"/>
          </a:p>
          <a:p>
            <a:pPr marL="0" indent="0">
              <a:buNone/>
            </a:pPr>
            <a:r>
              <a:rPr lang="en-NZ" dirty="0" smtClean="0"/>
              <a:t>	-	Vanua </a:t>
            </a:r>
            <a:r>
              <a:rPr lang="en-NZ" dirty="0" err="1" smtClean="0"/>
              <a:t>Levu</a:t>
            </a:r>
            <a:endParaRPr lang="en-NZ" dirty="0"/>
          </a:p>
          <a:p>
            <a:pPr marL="0" indent="0">
              <a:buNone/>
            </a:pPr>
            <a:r>
              <a:rPr lang="en-NZ" dirty="0" smtClean="0"/>
              <a:t>	-	Maritime Islands</a:t>
            </a:r>
          </a:p>
          <a:p>
            <a:pPr marL="0" indent="0">
              <a:buNone/>
            </a:pPr>
            <a:r>
              <a:rPr lang="en-NZ" dirty="0"/>
              <a:t>	</a:t>
            </a:r>
            <a:r>
              <a:rPr lang="en-NZ" dirty="0" smtClean="0"/>
              <a:t>-	EEZ Boundary Delimitation Network</a:t>
            </a:r>
          </a:p>
          <a:p>
            <a:pPr marL="0" indent="0">
              <a:buNone/>
            </a:pPr>
            <a:r>
              <a:rPr lang="en-NZ" dirty="0" smtClean="0"/>
              <a:t>	-	Standard Survey marks</a:t>
            </a:r>
            <a:endParaRPr lang="en-NZ" dirty="0"/>
          </a:p>
          <a:p>
            <a:endParaRPr lang="en-NZ" dirty="0"/>
          </a:p>
          <a:p>
            <a:endParaRPr lang="en-NZ" dirty="0" smtClean="0"/>
          </a:p>
          <a:p>
            <a:pPr marL="0" indent="0">
              <a:buNone/>
            </a:pPr>
            <a:endParaRPr lang="en-NZ" dirty="0" smtClean="0"/>
          </a:p>
          <a:p>
            <a:pPr marL="0" indent="0">
              <a:buNone/>
            </a:pPr>
            <a:endParaRPr lang="en-NZ" dirty="0" smtClean="0"/>
          </a:p>
          <a:p>
            <a:pPr marL="0" indent="0">
              <a:buNone/>
            </a:pP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2988851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836712"/>
            <a:ext cx="9031733" cy="602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05829" y="401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b="1" dirty="0" smtClean="0"/>
              <a:t>Field Survey Campaign Network</a:t>
            </a:r>
            <a:endParaRPr lang="en-NZ" b="1" dirty="0"/>
          </a:p>
        </p:txBody>
      </p:sp>
    </p:spTree>
    <p:extLst>
      <p:ext uri="{BB962C8B-B14F-4D97-AF65-F5344CB8AC3E}">
        <p14:creationId xmlns:p14="http://schemas.microsoft.com/office/powerpoint/2010/main" val="159037808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NZ" b="1" dirty="0" smtClean="0"/>
              <a:t>Field Survey Campaign Work Plan</a:t>
            </a:r>
            <a:endParaRPr lang="en-NZ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412976"/>
          </a:xfrm>
        </p:spPr>
        <p:txBody>
          <a:bodyPr>
            <a:normAutofit/>
          </a:bodyPr>
          <a:lstStyle/>
          <a:p>
            <a:r>
              <a:rPr lang="en-AU" dirty="0" smtClean="0"/>
              <a:t>Survey Specifications</a:t>
            </a:r>
          </a:p>
          <a:p>
            <a:r>
              <a:rPr lang="en-AU" dirty="0" smtClean="0"/>
              <a:t>Survey Implementation Plans</a:t>
            </a:r>
          </a:p>
          <a:p>
            <a:r>
              <a:rPr lang="en-AU" dirty="0" smtClean="0"/>
              <a:t>Logistics </a:t>
            </a:r>
            <a:r>
              <a:rPr lang="en-AU" dirty="0"/>
              <a:t>– Ships, Equipment, Stores </a:t>
            </a:r>
            <a:endParaRPr lang="en-AU" dirty="0" smtClean="0"/>
          </a:p>
          <a:p>
            <a:r>
              <a:rPr lang="en-AU" dirty="0" smtClean="0"/>
              <a:t>Field Operators Manual</a:t>
            </a:r>
          </a:p>
          <a:p>
            <a:pPr marL="0" indent="0">
              <a:buNone/>
            </a:pPr>
            <a:endParaRPr lang="en-AU" dirty="0" smtClean="0"/>
          </a:p>
          <a:p>
            <a:pPr marL="0" indent="0">
              <a:buNone/>
            </a:pPr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2827769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7681"/>
          </a:xfrm>
        </p:spPr>
        <p:txBody>
          <a:bodyPr/>
          <a:lstStyle/>
          <a:p>
            <a:pPr algn="l"/>
            <a:r>
              <a:rPr lang="en-NZ" b="1" dirty="0" smtClean="0"/>
              <a:t>Field Survey Campaign - Phase </a:t>
            </a:r>
            <a:r>
              <a:rPr lang="en-NZ" b="1" dirty="0"/>
              <a:t>1 </a:t>
            </a:r>
            <a:r>
              <a:rPr lang="en-NZ" b="1" dirty="0" smtClean="0"/>
              <a:t> </a:t>
            </a:r>
            <a:endParaRPr lang="en-NZ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7681"/>
            <a:ext cx="8229600" cy="5683687"/>
          </a:xfrm>
        </p:spPr>
        <p:txBody>
          <a:bodyPr>
            <a:normAutofit fontScale="92500" lnSpcReduction="10000"/>
          </a:bodyPr>
          <a:lstStyle/>
          <a:p>
            <a:r>
              <a:rPr lang="en-AU" sz="3500" dirty="0" smtClean="0">
                <a:solidFill>
                  <a:srgbClr val="FFFF00"/>
                </a:solidFill>
              </a:rPr>
              <a:t>Personnel </a:t>
            </a:r>
          </a:p>
          <a:p>
            <a:r>
              <a:rPr lang="en-AU" dirty="0" smtClean="0"/>
              <a:t>Total Staff- 58</a:t>
            </a:r>
          </a:p>
          <a:p>
            <a:pPr>
              <a:buFontTx/>
              <a:buChar char="-"/>
            </a:pPr>
            <a:r>
              <a:rPr lang="en-AU" dirty="0" smtClean="0"/>
              <a:t>Fiji Navy 25,</a:t>
            </a:r>
          </a:p>
          <a:p>
            <a:pPr>
              <a:buFontTx/>
              <a:buChar char="-"/>
            </a:pPr>
            <a:r>
              <a:rPr lang="en-AU" dirty="0" smtClean="0"/>
              <a:t>Land Department – 28</a:t>
            </a:r>
            <a:endParaRPr lang="en-AU" dirty="0"/>
          </a:p>
          <a:p>
            <a:pPr>
              <a:buFontTx/>
              <a:buChar char="-"/>
            </a:pPr>
            <a:r>
              <a:rPr lang="en-AU" dirty="0" smtClean="0"/>
              <a:t> SPC 5 </a:t>
            </a:r>
          </a:p>
          <a:p>
            <a:r>
              <a:rPr lang="en-AU" dirty="0" smtClean="0">
                <a:solidFill>
                  <a:srgbClr val="FFFF00"/>
                </a:solidFill>
              </a:rPr>
              <a:t>Transportation</a:t>
            </a:r>
            <a:endParaRPr lang="en-AU" dirty="0">
              <a:solidFill>
                <a:srgbClr val="FFFF00"/>
              </a:solidFill>
            </a:endParaRPr>
          </a:p>
          <a:p>
            <a:pPr>
              <a:buFontTx/>
              <a:buChar char="-"/>
            </a:pPr>
            <a:r>
              <a:rPr lang="en-AU" dirty="0" smtClean="0"/>
              <a:t>3 Royal Fiji Navy Ships</a:t>
            </a:r>
          </a:p>
          <a:p>
            <a:pPr marL="0" indent="0">
              <a:buNone/>
            </a:pPr>
            <a:r>
              <a:rPr lang="en-AU" dirty="0" smtClean="0"/>
              <a:t>- Kula, </a:t>
            </a:r>
            <a:r>
              <a:rPr lang="en-AU" dirty="0" err="1" smtClean="0"/>
              <a:t>Kikau</a:t>
            </a:r>
            <a:r>
              <a:rPr lang="en-AU" dirty="0" smtClean="0"/>
              <a:t>, </a:t>
            </a:r>
            <a:r>
              <a:rPr lang="en-AU" dirty="0" err="1" smtClean="0"/>
              <a:t>Kacau</a:t>
            </a:r>
            <a:r>
              <a:rPr lang="en-AU" dirty="0" smtClean="0"/>
              <a:t>: Southern Fiji, </a:t>
            </a:r>
            <a:r>
              <a:rPr lang="en-AU" dirty="0" err="1" smtClean="0"/>
              <a:t>Ceva-i-ra</a:t>
            </a:r>
            <a:r>
              <a:rPr lang="en-AU" dirty="0" smtClean="0"/>
              <a:t> </a:t>
            </a:r>
          </a:p>
          <a:p>
            <a:r>
              <a:rPr lang="en-AU" dirty="0" smtClean="0">
                <a:solidFill>
                  <a:srgbClr val="FFFF00"/>
                </a:solidFill>
              </a:rPr>
              <a:t>Local Ferry </a:t>
            </a:r>
            <a:endParaRPr lang="en-AU" dirty="0"/>
          </a:p>
          <a:p>
            <a:r>
              <a:rPr lang="en-AU" dirty="0" smtClean="0"/>
              <a:t>MV </a:t>
            </a:r>
            <a:r>
              <a:rPr lang="en-AU" dirty="0" err="1" smtClean="0"/>
              <a:t>Lomaiviti</a:t>
            </a:r>
            <a:r>
              <a:rPr lang="en-AU" dirty="0" smtClean="0"/>
              <a:t> Princess – (</a:t>
            </a:r>
            <a:r>
              <a:rPr lang="en-AU" dirty="0" err="1" smtClean="0"/>
              <a:t>Kadavu</a:t>
            </a:r>
            <a:r>
              <a:rPr lang="en-AU" dirty="0" smtClean="0"/>
              <a:t>  and </a:t>
            </a:r>
            <a:r>
              <a:rPr lang="en-AU" dirty="0" err="1" smtClean="0"/>
              <a:t>Gau</a:t>
            </a:r>
            <a:r>
              <a:rPr lang="en-AU" dirty="0"/>
              <a:t>)</a:t>
            </a:r>
            <a:endParaRPr lang="en-AU" dirty="0" smtClean="0"/>
          </a:p>
          <a:p>
            <a:r>
              <a:rPr lang="en-AU" dirty="0" smtClean="0"/>
              <a:t>Vehicles - 2</a:t>
            </a:r>
          </a:p>
          <a:p>
            <a:endParaRPr lang="en-AU" dirty="0" smtClean="0"/>
          </a:p>
          <a:p>
            <a:pPr marL="0" indent="0">
              <a:buNone/>
            </a:pPr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444600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224136"/>
          </a:xfrm>
        </p:spPr>
        <p:txBody>
          <a:bodyPr>
            <a:normAutofit fontScale="90000"/>
          </a:bodyPr>
          <a:lstStyle/>
          <a:p>
            <a:pPr algn="l"/>
            <a:r>
              <a:rPr lang="en-NZ" b="1" dirty="0" smtClean="0"/>
              <a:t>Phase 1 – Equipments and Stations Occupied</a:t>
            </a:r>
            <a:endParaRPr lang="en-NZ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256584"/>
          </a:xfrm>
        </p:spPr>
        <p:txBody>
          <a:bodyPr>
            <a:normAutofit/>
          </a:bodyPr>
          <a:lstStyle/>
          <a:p>
            <a:r>
              <a:rPr lang="en-AU" dirty="0" smtClean="0">
                <a:solidFill>
                  <a:srgbClr val="FFFF00"/>
                </a:solidFill>
              </a:rPr>
              <a:t>GNSS </a:t>
            </a:r>
            <a:r>
              <a:rPr lang="en-AU" dirty="0">
                <a:solidFill>
                  <a:srgbClr val="FFFF00"/>
                </a:solidFill>
              </a:rPr>
              <a:t>Receivers</a:t>
            </a:r>
          </a:p>
          <a:p>
            <a:pPr marL="0" indent="0">
              <a:buNone/>
            </a:pPr>
            <a:r>
              <a:rPr lang="en-AU" dirty="0"/>
              <a:t>- Leica - 16</a:t>
            </a:r>
          </a:p>
          <a:p>
            <a:pPr marL="0" indent="0">
              <a:buNone/>
            </a:pPr>
            <a:r>
              <a:rPr lang="en-AU" dirty="0"/>
              <a:t>- Trimble - </a:t>
            </a:r>
            <a:r>
              <a:rPr lang="en-AU" dirty="0" smtClean="0"/>
              <a:t>7</a:t>
            </a:r>
            <a:endParaRPr lang="en-AU" dirty="0"/>
          </a:p>
          <a:p>
            <a:r>
              <a:rPr lang="en-AU" dirty="0" smtClean="0">
                <a:solidFill>
                  <a:srgbClr val="FFFF00"/>
                </a:solidFill>
              </a:rPr>
              <a:t>Stations Occupied</a:t>
            </a:r>
          </a:p>
          <a:p>
            <a:pPr marL="0" indent="0">
              <a:buNone/>
            </a:pPr>
            <a:r>
              <a:rPr lang="en-AU" dirty="0" smtClean="0"/>
              <a:t>- 12 Primary Stations – 7 day observations</a:t>
            </a:r>
          </a:p>
          <a:p>
            <a:pPr marL="0" indent="0">
              <a:buNone/>
            </a:pPr>
            <a:r>
              <a:rPr lang="en-AU" dirty="0" smtClean="0"/>
              <a:t>- 42 Secondary Stations – 6 hour observations </a:t>
            </a:r>
          </a:p>
          <a:p>
            <a:endParaRPr lang="en-AU" dirty="0" smtClean="0"/>
          </a:p>
          <a:p>
            <a:pPr marL="0" indent="0">
              <a:buNone/>
            </a:pPr>
            <a:endParaRPr lang="en-AU" dirty="0" smtClean="0"/>
          </a:p>
          <a:p>
            <a:pPr marL="0" indent="0">
              <a:buNone/>
            </a:pPr>
            <a:endParaRPr lang="en-AU" dirty="0" smtClean="0"/>
          </a:p>
          <a:p>
            <a:endParaRPr lang="en-AU" dirty="0" smtClean="0"/>
          </a:p>
          <a:p>
            <a:pPr marL="0" indent="0">
              <a:buNone/>
            </a:pPr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9279235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7681"/>
          </a:xfrm>
        </p:spPr>
        <p:txBody>
          <a:bodyPr/>
          <a:lstStyle/>
          <a:p>
            <a:pPr algn="l"/>
            <a:r>
              <a:rPr lang="en-NZ" b="1" dirty="0"/>
              <a:t>Field Survey Campaign - Phase 1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7681"/>
            <a:ext cx="8229600" cy="5683687"/>
          </a:xfrm>
        </p:spPr>
        <p:txBody>
          <a:bodyPr>
            <a:normAutofit lnSpcReduction="10000"/>
          </a:bodyPr>
          <a:lstStyle/>
          <a:p>
            <a:r>
              <a:rPr lang="en-AU" sz="3600" dirty="0" smtClean="0">
                <a:solidFill>
                  <a:srgbClr val="FFFF00"/>
                </a:solidFill>
              </a:rPr>
              <a:t>Personnel - 60</a:t>
            </a:r>
            <a:endParaRPr lang="en-AU" sz="36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AU" dirty="0"/>
              <a:t>	</a:t>
            </a:r>
            <a:r>
              <a:rPr lang="en-AU" dirty="0" smtClean="0"/>
              <a:t>-	Fiji Navy 25</a:t>
            </a:r>
          </a:p>
          <a:p>
            <a:pPr marL="0" indent="0">
              <a:buNone/>
            </a:pPr>
            <a:r>
              <a:rPr lang="en-AU" dirty="0"/>
              <a:t>	</a:t>
            </a:r>
            <a:r>
              <a:rPr lang="en-AU" dirty="0" smtClean="0"/>
              <a:t>-	 Control 33, </a:t>
            </a:r>
          </a:p>
          <a:p>
            <a:pPr marL="0" indent="0">
              <a:buNone/>
            </a:pPr>
            <a:r>
              <a:rPr lang="en-AU" dirty="0"/>
              <a:t>	</a:t>
            </a:r>
            <a:r>
              <a:rPr lang="en-AU" dirty="0" smtClean="0"/>
              <a:t>-	SPC 2 </a:t>
            </a:r>
          </a:p>
          <a:p>
            <a:r>
              <a:rPr lang="en-AU" dirty="0" smtClean="0">
                <a:solidFill>
                  <a:srgbClr val="FFFF00"/>
                </a:solidFill>
              </a:rPr>
              <a:t>Transportation</a:t>
            </a:r>
          </a:p>
          <a:p>
            <a:r>
              <a:rPr lang="en-AU" dirty="0" smtClean="0"/>
              <a:t>Vessels</a:t>
            </a:r>
          </a:p>
          <a:p>
            <a:r>
              <a:rPr lang="en-AU" dirty="0" smtClean="0"/>
              <a:t>1 Royal Fiji Navy Ship – </a:t>
            </a:r>
            <a:r>
              <a:rPr lang="en-AU" dirty="0" err="1" smtClean="0"/>
              <a:t>Kacau</a:t>
            </a:r>
            <a:endParaRPr lang="en-AU" dirty="0"/>
          </a:p>
          <a:p>
            <a:pPr marL="0" indent="0">
              <a:buNone/>
            </a:pPr>
            <a:r>
              <a:rPr lang="en-AU" dirty="0" smtClean="0"/>
              <a:t>	-	 </a:t>
            </a:r>
            <a:r>
              <a:rPr lang="en-AU" dirty="0" err="1" smtClean="0"/>
              <a:t>Vatulele</a:t>
            </a:r>
            <a:r>
              <a:rPr lang="en-AU" dirty="0" smtClean="0"/>
              <a:t>, </a:t>
            </a:r>
            <a:r>
              <a:rPr lang="en-AU" dirty="0" err="1" smtClean="0"/>
              <a:t>Mamanuca</a:t>
            </a:r>
            <a:r>
              <a:rPr lang="en-AU" dirty="0" smtClean="0"/>
              <a:t>, </a:t>
            </a:r>
            <a:r>
              <a:rPr lang="en-AU" dirty="0" err="1" smtClean="0"/>
              <a:t>Yasawa</a:t>
            </a:r>
            <a:r>
              <a:rPr lang="en-AU" dirty="0" smtClean="0"/>
              <a:t> Islands</a:t>
            </a:r>
          </a:p>
          <a:p>
            <a:r>
              <a:rPr lang="en-AU" dirty="0" smtClean="0"/>
              <a:t>Local Ferry - </a:t>
            </a:r>
            <a:r>
              <a:rPr lang="en-AU" dirty="0" err="1" smtClean="0"/>
              <a:t>Ovalau</a:t>
            </a:r>
            <a:r>
              <a:rPr lang="en-AU" dirty="0" smtClean="0"/>
              <a:t> Island, Vatu-i-</a:t>
            </a:r>
            <a:r>
              <a:rPr lang="en-AU" dirty="0" err="1" smtClean="0"/>
              <a:t>ra</a:t>
            </a:r>
            <a:endParaRPr lang="en-AU" dirty="0" smtClean="0"/>
          </a:p>
          <a:p>
            <a:r>
              <a:rPr lang="en-AU" dirty="0" smtClean="0"/>
              <a:t>Vehicles – 6</a:t>
            </a:r>
          </a:p>
          <a:p>
            <a:pPr marL="0" indent="0">
              <a:buNone/>
            </a:pPr>
            <a:endParaRPr lang="en-AU" dirty="0" smtClean="0"/>
          </a:p>
          <a:p>
            <a:endParaRPr lang="en-AU" dirty="0" smtClean="0"/>
          </a:p>
          <a:p>
            <a:pPr marL="0" indent="0">
              <a:buNone/>
            </a:pPr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1679483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b="1" dirty="0" smtClean="0"/>
              <a:t>Introduction</a:t>
            </a:r>
            <a:endParaRPr lang="en-NZ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NZ" dirty="0" smtClean="0"/>
              <a:t>United Nations General Assembly 2015</a:t>
            </a:r>
          </a:p>
          <a:p>
            <a:pPr lvl="1">
              <a:buFont typeface="Wingdings" pitchFamily="2" charset="2"/>
              <a:buChar char="Ø"/>
            </a:pPr>
            <a:r>
              <a:rPr lang="en-NZ" dirty="0" smtClean="0"/>
              <a:t>Resolution 69/266 – “A global geodetic reference frame for sustainable development”; was adopted in its 80</a:t>
            </a:r>
            <a:r>
              <a:rPr lang="en-NZ" baseline="30000" dirty="0" smtClean="0"/>
              <a:t>th</a:t>
            </a:r>
            <a:r>
              <a:rPr lang="en-NZ" dirty="0" smtClean="0"/>
              <a:t> plenary meeting held 26</a:t>
            </a:r>
            <a:r>
              <a:rPr lang="en-NZ" baseline="30000" dirty="0" smtClean="0"/>
              <a:t>th</a:t>
            </a:r>
            <a:r>
              <a:rPr lang="en-NZ" dirty="0" smtClean="0"/>
              <a:t> February 2015</a:t>
            </a:r>
          </a:p>
          <a:p>
            <a:r>
              <a:rPr lang="en-NZ" dirty="0" smtClean="0"/>
              <a:t>Cabinet Paper - CP(15) 169 29</a:t>
            </a:r>
            <a:r>
              <a:rPr lang="en-NZ" baseline="30000" dirty="0" smtClean="0"/>
              <a:t>th</a:t>
            </a:r>
            <a:r>
              <a:rPr lang="en-NZ" dirty="0" smtClean="0"/>
              <a:t> August 2015</a:t>
            </a:r>
          </a:p>
          <a:p>
            <a:r>
              <a:rPr lang="en-NZ" dirty="0" smtClean="0"/>
              <a:t>Cabinet Decision 207 – Modernising Fiji’s   Geodetic Datum; 29</a:t>
            </a:r>
            <a:r>
              <a:rPr lang="en-NZ" baseline="30000" dirty="0" smtClean="0"/>
              <a:t>th</a:t>
            </a:r>
            <a:r>
              <a:rPr lang="en-NZ" dirty="0" smtClean="0"/>
              <a:t> August 2015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3696140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224136"/>
          </a:xfrm>
        </p:spPr>
        <p:txBody>
          <a:bodyPr>
            <a:normAutofit fontScale="90000"/>
          </a:bodyPr>
          <a:lstStyle/>
          <a:p>
            <a:pPr algn="l"/>
            <a:r>
              <a:rPr lang="en-NZ" b="1" dirty="0" smtClean="0"/>
              <a:t>Phase 2 – Equipments and Stations Occupied</a:t>
            </a:r>
            <a:endParaRPr lang="en-NZ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256584"/>
          </a:xfrm>
        </p:spPr>
        <p:txBody>
          <a:bodyPr>
            <a:normAutofit/>
          </a:bodyPr>
          <a:lstStyle/>
          <a:p>
            <a:r>
              <a:rPr lang="en-AU" dirty="0" smtClean="0">
                <a:solidFill>
                  <a:srgbClr val="FFFF00"/>
                </a:solidFill>
              </a:rPr>
              <a:t>GNSS </a:t>
            </a:r>
            <a:r>
              <a:rPr lang="en-AU" dirty="0">
                <a:solidFill>
                  <a:srgbClr val="FFFF00"/>
                </a:solidFill>
              </a:rPr>
              <a:t>Receivers</a:t>
            </a:r>
          </a:p>
          <a:p>
            <a:pPr marL="0" indent="0">
              <a:buNone/>
            </a:pPr>
            <a:r>
              <a:rPr lang="en-AU" dirty="0"/>
              <a:t>- Leica - 16</a:t>
            </a:r>
          </a:p>
          <a:p>
            <a:pPr marL="0" indent="0">
              <a:buNone/>
            </a:pPr>
            <a:r>
              <a:rPr lang="en-AU" dirty="0"/>
              <a:t>- Trimble - </a:t>
            </a:r>
            <a:r>
              <a:rPr lang="en-AU" dirty="0" smtClean="0"/>
              <a:t>7</a:t>
            </a:r>
            <a:endParaRPr lang="en-AU" dirty="0"/>
          </a:p>
          <a:p>
            <a:r>
              <a:rPr lang="en-AU" dirty="0" smtClean="0">
                <a:solidFill>
                  <a:srgbClr val="FFFF00"/>
                </a:solidFill>
              </a:rPr>
              <a:t>Stations Occupied</a:t>
            </a:r>
          </a:p>
          <a:p>
            <a:pPr marL="0" indent="0">
              <a:buNone/>
            </a:pPr>
            <a:r>
              <a:rPr lang="en-AU" dirty="0" smtClean="0"/>
              <a:t>- 22 Primary Stations – 7 day observations</a:t>
            </a:r>
          </a:p>
          <a:p>
            <a:pPr marL="0" indent="0">
              <a:buNone/>
            </a:pPr>
            <a:r>
              <a:rPr lang="en-AU" dirty="0" smtClean="0"/>
              <a:t>- 23 Secondary Stations – 6 hour observations </a:t>
            </a:r>
          </a:p>
          <a:p>
            <a:endParaRPr lang="en-AU" dirty="0" smtClean="0"/>
          </a:p>
          <a:p>
            <a:pPr marL="0" indent="0">
              <a:buNone/>
            </a:pPr>
            <a:endParaRPr lang="en-AU" dirty="0" smtClean="0"/>
          </a:p>
          <a:p>
            <a:pPr marL="0" indent="0">
              <a:buNone/>
            </a:pPr>
            <a:endParaRPr lang="en-AU" dirty="0" smtClean="0"/>
          </a:p>
          <a:p>
            <a:endParaRPr lang="en-AU" dirty="0" smtClean="0"/>
          </a:p>
          <a:p>
            <a:pPr marL="0" indent="0">
              <a:buNone/>
            </a:pPr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0775608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7681"/>
          </a:xfrm>
        </p:spPr>
        <p:txBody>
          <a:bodyPr/>
          <a:lstStyle/>
          <a:p>
            <a:pPr algn="l"/>
            <a:r>
              <a:rPr lang="en-NZ" b="1" dirty="0"/>
              <a:t>Field Survey Campaign - Phase </a:t>
            </a:r>
            <a:r>
              <a:rPr lang="en-NZ" b="1" dirty="0" smtClean="0"/>
              <a:t>3 </a:t>
            </a:r>
            <a:endParaRPr lang="en-NZ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7681"/>
            <a:ext cx="8229600" cy="5683687"/>
          </a:xfrm>
        </p:spPr>
        <p:txBody>
          <a:bodyPr>
            <a:normAutofit fontScale="92500"/>
          </a:bodyPr>
          <a:lstStyle/>
          <a:p>
            <a:r>
              <a:rPr lang="en-AU" sz="3600" dirty="0" smtClean="0">
                <a:solidFill>
                  <a:srgbClr val="FFFF00"/>
                </a:solidFill>
              </a:rPr>
              <a:t>Personnel - 63</a:t>
            </a:r>
            <a:endParaRPr lang="en-AU" sz="36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AU" dirty="0"/>
              <a:t>	</a:t>
            </a:r>
            <a:r>
              <a:rPr lang="en-AU" dirty="0" smtClean="0"/>
              <a:t>-	Fiji Navy -  20</a:t>
            </a:r>
          </a:p>
          <a:p>
            <a:pPr marL="0" indent="0">
              <a:buNone/>
            </a:pPr>
            <a:r>
              <a:rPr lang="en-AU" dirty="0"/>
              <a:t>	</a:t>
            </a:r>
            <a:r>
              <a:rPr lang="en-AU" dirty="0" smtClean="0"/>
              <a:t>-	Lands Department – 41</a:t>
            </a:r>
          </a:p>
          <a:p>
            <a:pPr marL="0" indent="0">
              <a:buNone/>
            </a:pPr>
            <a:r>
              <a:rPr lang="en-AU" dirty="0"/>
              <a:t>	</a:t>
            </a:r>
            <a:r>
              <a:rPr lang="en-AU" dirty="0" smtClean="0"/>
              <a:t>-	SPC - 2 </a:t>
            </a:r>
          </a:p>
          <a:p>
            <a:r>
              <a:rPr lang="en-AU" dirty="0" smtClean="0">
                <a:solidFill>
                  <a:srgbClr val="FFFF00"/>
                </a:solidFill>
              </a:rPr>
              <a:t>Transportation</a:t>
            </a:r>
          </a:p>
          <a:p>
            <a:r>
              <a:rPr lang="en-AU" dirty="0" smtClean="0"/>
              <a:t>Vessels</a:t>
            </a:r>
          </a:p>
          <a:p>
            <a:r>
              <a:rPr lang="en-AU" dirty="0" smtClean="0"/>
              <a:t>1 Royal Fiji Navy Ship – </a:t>
            </a:r>
            <a:r>
              <a:rPr lang="en-AU" dirty="0" err="1" smtClean="0"/>
              <a:t>Kacau</a:t>
            </a:r>
            <a:endParaRPr lang="en-AU" dirty="0"/>
          </a:p>
          <a:p>
            <a:pPr marL="0" indent="0">
              <a:buNone/>
            </a:pPr>
            <a:r>
              <a:rPr lang="en-AU" dirty="0" smtClean="0"/>
              <a:t>	-</a:t>
            </a:r>
            <a:r>
              <a:rPr lang="en-AU" dirty="0"/>
              <a:t>	</a:t>
            </a:r>
            <a:r>
              <a:rPr lang="en-AU" dirty="0" err="1"/>
              <a:t>Udu</a:t>
            </a:r>
            <a:r>
              <a:rPr lang="en-AU" dirty="0"/>
              <a:t> </a:t>
            </a:r>
            <a:r>
              <a:rPr lang="en-AU" dirty="0" err="1"/>
              <a:t>Pt</a:t>
            </a:r>
            <a:r>
              <a:rPr lang="en-AU" dirty="0"/>
              <a:t>, </a:t>
            </a:r>
            <a:r>
              <a:rPr lang="en-AU" dirty="0" err="1"/>
              <a:t>Qelelevu</a:t>
            </a:r>
            <a:r>
              <a:rPr lang="en-AU" dirty="0"/>
              <a:t>, </a:t>
            </a:r>
            <a:r>
              <a:rPr lang="en-AU" dirty="0" err="1"/>
              <a:t>Cikobia</a:t>
            </a:r>
            <a:endParaRPr lang="en-AU" dirty="0" smtClean="0"/>
          </a:p>
          <a:p>
            <a:r>
              <a:rPr lang="en-AU" dirty="0" smtClean="0"/>
              <a:t>Local Ferry </a:t>
            </a:r>
            <a:r>
              <a:rPr lang="en-AU" dirty="0"/>
              <a:t>- </a:t>
            </a:r>
            <a:r>
              <a:rPr lang="en-AU" dirty="0" err="1"/>
              <a:t>Taveuni</a:t>
            </a:r>
            <a:r>
              <a:rPr lang="en-AU" dirty="0"/>
              <a:t>, </a:t>
            </a:r>
            <a:r>
              <a:rPr lang="en-AU" dirty="0" err="1"/>
              <a:t>Qamea</a:t>
            </a:r>
            <a:r>
              <a:rPr lang="en-AU" dirty="0"/>
              <a:t>, Rabi, Kia, </a:t>
            </a:r>
            <a:r>
              <a:rPr lang="en-AU" dirty="0" err="1"/>
              <a:t>Rotuma</a:t>
            </a:r>
            <a:r>
              <a:rPr lang="en-AU" dirty="0"/>
              <a:t> </a:t>
            </a:r>
            <a:endParaRPr lang="en-AU" dirty="0" smtClean="0"/>
          </a:p>
          <a:p>
            <a:r>
              <a:rPr lang="en-AU" dirty="0" smtClean="0"/>
              <a:t>Vehicles – 5</a:t>
            </a:r>
          </a:p>
          <a:p>
            <a:pPr marL="0" indent="0">
              <a:buNone/>
            </a:pPr>
            <a:endParaRPr lang="en-AU" dirty="0" smtClean="0"/>
          </a:p>
          <a:p>
            <a:endParaRPr lang="en-AU" dirty="0" smtClean="0"/>
          </a:p>
          <a:p>
            <a:pPr marL="0" indent="0">
              <a:buNone/>
            </a:pPr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7890714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224136"/>
          </a:xfrm>
        </p:spPr>
        <p:txBody>
          <a:bodyPr>
            <a:normAutofit fontScale="90000"/>
          </a:bodyPr>
          <a:lstStyle/>
          <a:p>
            <a:pPr algn="l"/>
            <a:r>
              <a:rPr lang="en-NZ" b="1" dirty="0" smtClean="0"/>
              <a:t>Phase </a:t>
            </a:r>
            <a:r>
              <a:rPr lang="en-NZ" b="1" dirty="0"/>
              <a:t>3</a:t>
            </a:r>
            <a:r>
              <a:rPr lang="en-NZ" b="1" dirty="0" smtClean="0"/>
              <a:t> – Equipments and Stations Occupied</a:t>
            </a:r>
            <a:endParaRPr lang="en-NZ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256584"/>
          </a:xfrm>
        </p:spPr>
        <p:txBody>
          <a:bodyPr>
            <a:normAutofit/>
          </a:bodyPr>
          <a:lstStyle/>
          <a:p>
            <a:r>
              <a:rPr lang="en-AU" dirty="0" smtClean="0">
                <a:solidFill>
                  <a:srgbClr val="FFFF00"/>
                </a:solidFill>
              </a:rPr>
              <a:t>GNSS </a:t>
            </a:r>
            <a:r>
              <a:rPr lang="en-AU" dirty="0">
                <a:solidFill>
                  <a:srgbClr val="FFFF00"/>
                </a:solidFill>
              </a:rPr>
              <a:t>Receivers</a:t>
            </a:r>
          </a:p>
          <a:p>
            <a:pPr marL="0" indent="0">
              <a:buNone/>
            </a:pPr>
            <a:r>
              <a:rPr lang="en-AU" dirty="0"/>
              <a:t>- Leica - </a:t>
            </a:r>
            <a:r>
              <a:rPr lang="en-AU" dirty="0" smtClean="0"/>
              <a:t>14</a:t>
            </a:r>
            <a:endParaRPr lang="en-AU" dirty="0"/>
          </a:p>
          <a:p>
            <a:pPr marL="0" indent="0">
              <a:buNone/>
            </a:pPr>
            <a:r>
              <a:rPr lang="en-AU" dirty="0"/>
              <a:t>- Trimble - 5</a:t>
            </a:r>
          </a:p>
          <a:p>
            <a:r>
              <a:rPr lang="en-AU" dirty="0" smtClean="0">
                <a:solidFill>
                  <a:srgbClr val="FFFF00"/>
                </a:solidFill>
              </a:rPr>
              <a:t>Stations Occupied</a:t>
            </a:r>
          </a:p>
          <a:p>
            <a:pPr marL="0" indent="0">
              <a:buNone/>
            </a:pPr>
            <a:r>
              <a:rPr lang="en-AU" dirty="0" smtClean="0"/>
              <a:t>- 18 Primary Stations – 7 day observations</a:t>
            </a:r>
          </a:p>
          <a:p>
            <a:pPr marL="0" indent="0">
              <a:buNone/>
            </a:pPr>
            <a:r>
              <a:rPr lang="en-AU" dirty="0" smtClean="0"/>
              <a:t>- 23 Secondary Stations – 6 hour observations </a:t>
            </a:r>
          </a:p>
          <a:p>
            <a:endParaRPr lang="en-AU" dirty="0" smtClean="0"/>
          </a:p>
          <a:p>
            <a:pPr marL="0" indent="0">
              <a:buNone/>
            </a:pPr>
            <a:endParaRPr lang="en-AU" dirty="0" smtClean="0"/>
          </a:p>
          <a:p>
            <a:pPr marL="0" indent="0">
              <a:buNone/>
            </a:pPr>
            <a:endParaRPr lang="en-AU" dirty="0" smtClean="0"/>
          </a:p>
          <a:p>
            <a:endParaRPr lang="en-AU" dirty="0" smtClean="0"/>
          </a:p>
          <a:p>
            <a:pPr marL="0" indent="0">
              <a:buNone/>
            </a:pPr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3601350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29600" cy="1325562"/>
          </a:xfrm>
        </p:spPr>
        <p:txBody>
          <a:bodyPr>
            <a:normAutofit/>
          </a:bodyPr>
          <a:lstStyle/>
          <a:p>
            <a:pPr algn="l"/>
            <a:r>
              <a:rPr lang="en-NZ" b="1" dirty="0" smtClean="0"/>
              <a:t>Solar and Battery Power</a:t>
            </a:r>
            <a:endParaRPr lang="en-NZ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Solar Installed</a:t>
            </a:r>
          </a:p>
          <a:p>
            <a:pPr>
              <a:buFontTx/>
              <a:buChar char="-"/>
            </a:pPr>
            <a:r>
              <a:rPr lang="en-AU" dirty="0" smtClean="0"/>
              <a:t>Ono-</a:t>
            </a:r>
            <a:r>
              <a:rPr lang="en-AU" dirty="0" err="1" smtClean="0"/>
              <a:t>i</a:t>
            </a:r>
            <a:r>
              <a:rPr lang="en-AU" dirty="0" smtClean="0"/>
              <a:t>-</a:t>
            </a:r>
            <a:r>
              <a:rPr lang="en-AU" dirty="0" err="1" smtClean="0"/>
              <a:t>lau</a:t>
            </a:r>
            <a:endParaRPr lang="en-AU" dirty="0" smtClean="0"/>
          </a:p>
          <a:p>
            <a:pPr>
              <a:buFontTx/>
              <a:buChar char="-"/>
            </a:pPr>
            <a:r>
              <a:rPr lang="en-AU" dirty="0" err="1" smtClean="0"/>
              <a:t>Lakeba</a:t>
            </a:r>
            <a:r>
              <a:rPr lang="en-AU" dirty="0" smtClean="0"/>
              <a:t> </a:t>
            </a:r>
          </a:p>
          <a:p>
            <a:r>
              <a:rPr lang="en-AU" dirty="0" smtClean="0"/>
              <a:t>Battery Power Backup</a:t>
            </a:r>
          </a:p>
          <a:p>
            <a:pPr>
              <a:buFontTx/>
              <a:buChar char="-"/>
            </a:pPr>
            <a:r>
              <a:rPr lang="en-AU" dirty="0" smtClean="0"/>
              <a:t>Rotuma</a:t>
            </a:r>
          </a:p>
          <a:p>
            <a:pPr>
              <a:buFontTx/>
              <a:buChar char="-"/>
            </a:pPr>
            <a:r>
              <a:rPr lang="en-AU" dirty="0" err="1" smtClean="0"/>
              <a:t>Nabouwalu</a:t>
            </a:r>
            <a:endParaRPr lang="en-AU" dirty="0" smtClean="0"/>
          </a:p>
          <a:p>
            <a:pPr>
              <a:buFontTx/>
              <a:buChar char="-"/>
            </a:pPr>
            <a:r>
              <a:rPr lang="en-AU" dirty="0" err="1" smtClean="0"/>
              <a:t>Labasa</a:t>
            </a:r>
            <a:endParaRPr lang="en-AU" dirty="0" smtClean="0"/>
          </a:p>
          <a:p>
            <a:endParaRPr lang="en-AU" dirty="0" smtClean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40059587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>
            <a:normAutofit/>
          </a:bodyPr>
          <a:lstStyle/>
          <a:p>
            <a:pPr algn="l"/>
            <a:r>
              <a:rPr lang="en-NZ" b="1" dirty="0" smtClean="0"/>
              <a:t>Network Adjustment</a:t>
            </a:r>
            <a:endParaRPr lang="en-NZ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Geodetic Adjustments at GA</a:t>
            </a:r>
          </a:p>
          <a:p>
            <a:r>
              <a:rPr lang="en-AU" dirty="0" smtClean="0"/>
              <a:t>FGD 2020 and Launching </a:t>
            </a:r>
          </a:p>
          <a:p>
            <a:r>
              <a:rPr lang="en-AU" dirty="0" smtClean="0"/>
              <a:t>Conversion of Existing Survey Plans - 41,178</a:t>
            </a:r>
          </a:p>
          <a:p>
            <a:r>
              <a:rPr lang="en-AU" dirty="0" smtClean="0"/>
              <a:t>Establishment of Tide Gauges</a:t>
            </a:r>
          </a:p>
          <a:p>
            <a:r>
              <a:rPr lang="en-AU" dirty="0" smtClean="0"/>
              <a:t>Precise Levelling to all CORS</a:t>
            </a:r>
          </a:p>
          <a:p>
            <a:r>
              <a:rPr lang="en-AU" dirty="0" smtClean="0"/>
              <a:t>Extend the CORS network</a:t>
            </a:r>
          </a:p>
          <a:p>
            <a:pPr marL="0" indent="0">
              <a:buNone/>
            </a:pPr>
            <a:endParaRPr lang="en-AU" dirty="0" smtClean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506363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Data Synchronisation </a:t>
            </a:r>
            <a:endParaRPr lang="en-A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8208912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6225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9" y="624859"/>
            <a:ext cx="9315450" cy="625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72012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pPr algn="l"/>
            <a:r>
              <a:rPr lang="en-NZ" b="1" dirty="0" smtClean="0"/>
              <a:t>Administration</a:t>
            </a:r>
            <a:endParaRPr lang="en-NZ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963690"/>
          </a:xfrm>
        </p:spPr>
        <p:txBody>
          <a:bodyPr>
            <a:normAutofit/>
          </a:bodyPr>
          <a:lstStyle/>
          <a:p>
            <a:r>
              <a:rPr lang="en-AU" dirty="0" smtClean="0"/>
              <a:t>Geodetic Survey Office/Agency Established </a:t>
            </a:r>
          </a:p>
          <a:p>
            <a:r>
              <a:rPr lang="en-AU" dirty="0" smtClean="0"/>
              <a:t>Procurement of relevant software</a:t>
            </a:r>
          </a:p>
          <a:p>
            <a:r>
              <a:rPr lang="en-AU" dirty="0" smtClean="0"/>
              <a:t>Training </a:t>
            </a:r>
            <a:r>
              <a:rPr lang="en-AU" dirty="0"/>
              <a:t>on the </a:t>
            </a:r>
            <a:r>
              <a:rPr lang="en-AU" dirty="0" smtClean="0"/>
              <a:t>software</a:t>
            </a:r>
          </a:p>
          <a:p>
            <a:r>
              <a:rPr lang="en-AU" dirty="0" smtClean="0"/>
              <a:t>Capacity Building</a:t>
            </a:r>
          </a:p>
          <a:p>
            <a:r>
              <a:rPr lang="en-AU" dirty="0" smtClean="0"/>
              <a:t>Geodetic Survey 10 Year Strategic Plan </a:t>
            </a:r>
          </a:p>
          <a:p>
            <a:r>
              <a:rPr lang="en-AU" dirty="0" smtClean="0"/>
              <a:t>Formulate Policies</a:t>
            </a:r>
          </a:p>
          <a:p>
            <a:r>
              <a:rPr lang="en-AU" dirty="0" smtClean="0"/>
              <a:t>Licensed End Users</a:t>
            </a:r>
          </a:p>
          <a:p>
            <a:r>
              <a:rPr lang="en-AU" dirty="0" smtClean="0"/>
              <a:t>GNSS GPS Data Management</a:t>
            </a:r>
          </a:p>
          <a:p>
            <a:pPr marL="0" indent="0">
              <a:buNone/>
            </a:pPr>
            <a:endParaRPr lang="en-AU" dirty="0" smtClean="0"/>
          </a:p>
          <a:p>
            <a:pPr marL="0" indent="0">
              <a:buNone/>
            </a:pPr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1619480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086600" cy="8382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Capacity Development Need</a:t>
            </a:r>
            <a:endParaRPr lang="en-US" b="1" dirty="0"/>
          </a:p>
        </p:txBody>
      </p:sp>
      <p:sp>
        <p:nvSpPr>
          <p:cNvPr id="4" name="Rounded Rectangle 3"/>
          <p:cNvSpPr/>
          <p:nvPr/>
        </p:nvSpPr>
        <p:spPr>
          <a:xfrm>
            <a:off x="90487" y="2044239"/>
            <a:ext cx="1868942" cy="1066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smtClean="0"/>
              <a:t>Local Datum</a:t>
            </a:r>
            <a:endParaRPr lang="en-AU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1959" y="2076896"/>
            <a:ext cx="2055503" cy="109127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154794" y="2392973"/>
            <a:ext cx="17272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dirty="0" smtClean="0"/>
              <a:t>Modern Datum</a:t>
            </a:r>
            <a:endParaRPr lang="en-AU" dirty="0"/>
          </a:p>
        </p:txBody>
      </p:sp>
      <p:sp>
        <p:nvSpPr>
          <p:cNvPr id="11" name="Right Arrow 10"/>
          <p:cNvSpPr/>
          <p:nvPr/>
        </p:nvSpPr>
        <p:spPr>
          <a:xfrm>
            <a:off x="1959429" y="2076896"/>
            <a:ext cx="4892530" cy="7845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smtClean="0"/>
              <a:t>Series of Activity</a:t>
            </a:r>
            <a:endParaRPr lang="en-AU" dirty="0"/>
          </a:p>
        </p:txBody>
      </p:sp>
      <p:sp>
        <p:nvSpPr>
          <p:cNvPr id="16" name="Down Arrow 15"/>
          <p:cNvSpPr/>
          <p:nvPr/>
        </p:nvSpPr>
        <p:spPr>
          <a:xfrm>
            <a:off x="3725141" y="2622535"/>
            <a:ext cx="495300" cy="1249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" name="Rectangle 27"/>
          <p:cNvSpPr/>
          <p:nvPr/>
        </p:nvSpPr>
        <p:spPr>
          <a:xfrm>
            <a:off x="381000" y="3591720"/>
            <a:ext cx="4648200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smtClean="0"/>
              <a:t>Understanding of GNSS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smtClean="0"/>
              <a:t>GNSS CORS Network Management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smtClean="0"/>
              <a:t>Reference Frame (Horizontal and Vertical Datum)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smtClean="0"/>
              <a:t>GNSS Processing, Computation and Adjustment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7836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086600" cy="8382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Capacity Development Need</a:t>
            </a:r>
            <a:endParaRPr lang="en-US" b="1" dirty="0"/>
          </a:p>
        </p:txBody>
      </p:sp>
      <p:sp>
        <p:nvSpPr>
          <p:cNvPr id="4" name="Rounded Rectangle 3"/>
          <p:cNvSpPr/>
          <p:nvPr/>
        </p:nvSpPr>
        <p:spPr>
          <a:xfrm>
            <a:off x="90487" y="1402367"/>
            <a:ext cx="1868942" cy="1066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smtClean="0"/>
              <a:t>Modern Datum</a:t>
            </a:r>
            <a:endParaRPr lang="en-AU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1072" y="1369780"/>
            <a:ext cx="2055503" cy="109127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893683" y="1551130"/>
            <a:ext cx="19502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dirty="0" smtClean="0"/>
              <a:t>Accessibility to</a:t>
            </a:r>
          </a:p>
          <a:p>
            <a:pPr algn="ctr"/>
            <a:r>
              <a:rPr lang="en-AU" dirty="0" smtClean="0"/>
              <a:t>Modern Datum</a:t>
            </a:r>
            <a:endParaRPr lang="en-AU" dirty="0"/>
          </a:p>
        </p:txBody>
      </p:sp>
      <p:sp>
        <p:nvSpPr>
          <p:cNvPr id="11" name="Right Arrow 10"/>
          <p:cNvSpPr/>
          <p:nvPr/>
        </p:nvSpPr>
        <p:spPr>
          <a:xfrm>
            <a:off x="1959429" y="1543495"/>
            <a:ext cx="4892530" cy="7845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smtClean="0"/>
              <a:t>Series of Activity</a:t>
            </a:r>
            <a:endParaRPr lang="en-AU" dirty="0"/>
          </a:p>
        </p:txBody>
      </p:sp>
      <p:sp>
        <p:nvSpPr>
          <p:cNvPr id="16" name="Down Arrow 15"/>
          <p:cNvSpPr/>
          <p:nvPr/>
        </p:nvSpPr>
        <p:spPr>
          <a:xfrm>
            <a:off x="3657600" y="2137894"/>
            <a:ext cx="495300" cy="1249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" name="Rectangle 27"/>
          <p:cNvSpPr/>
          <p:nvPr/>
        </p:nvSpPr>
        <p:spPr>
          <a:xfrm>
            <a:off x="241300" y="3441350"/>
            <a:ext cx="860266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Development of Policy and legal framework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Understanding HOW modern datum contribute to country’s economy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How modern datum address emerging issues  (Climate Change &amp; Sea Level Rise)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Sustainability of the datum (Experience and qualified Personnel)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Transforming of existing geospatial information to new datum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Formulate new Policy and </a:t>
            </a:r>
            <a:r>
              <a:rPr lang="en-US" dirty="0" smtClean="0"/>
              <a:t>Guideline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Managing Geodetic Infrastructure </a:t>
            </a:r>
            <a:endParaRPr lang="en-US" dirty="0"/>
          </a:p>
          <a:p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4973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b="1" dirty="0" smtClean="0"/>
              <a:t>Purpose</a:t>
            </a:r>
            <a:endParaRPr lang="en-NZ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>
            <a:normAutofit/>
          </a:bodyPr>
          <a:lstStyle/>
          <a:p>
            <a:pPr algn="just"/>
            <a:r>
              <a:rPr lang="en-NZ" dirty="0" smtClean="0"/>
              <a:t>The purpose of the project is to provide  a precise Geodetic Infrastructure, based on the International Terrestrial Reference Frame (ITRF) that would cover the whole of Fiji</a:t>
            </a:r>
          </a:p>
          <a:p>
            <a:pPr algn="just"/>
            <a:r>
              <a:rPr lang="en-NZ" dirty="0" smtClean="0"/>
              <a:t>From a geodetic perspective; CORS form an integral component of the nation’s survey and geospatial infrastructure</a:t>
            </a:r>
          </a:p>
          <a:p>
            <a:pPr algn="just"/>
            <a:r>
              <a:rPr lang="en-NZ" dirty="0" smtClean="0"/>
              <a:t>Modernise Fiji’s obsolete Geodetic Datum into this ITRF</a:t>
            </a:r>
          </a:p>
          <a:p>
            <a:pPr marL="0" indent="0">
              <a:buNone/>
            </a:pPr>
            <a:endParaRPr lang="en-NZ" dirty="0" smtClean="0"/>
          </a:p>
          <a:p>
            <a:pPr marL="0" indent="0">
              <a:buNone/>
            </a:pP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5799416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0"/>
            <a:ext cx="7886700" cy="777874"/>
          </a:xfrm>
        </p:spPr>
        <p:txBody>
          <a:bodyPr/>
          <a:lstStyle/>
          <a:p>
            <a:pPr algn="ctr"/>
            <a:r>
              <a:rPr lang="en-NZ" dirty="0" smtClean="0"/>
              <a:t>Challenges </a:t>
            </a:r>
            <a:endParaRPr lang="en-NZ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3862639"/>
              </p:ext>
            </p:extLst>
          </p:nvPr>
        </p:nvGraphicFramePr>
        <p:xfrm>
          <a:off x="0" y="764704"/>
          <a:ext cx="9144001" cy="60932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48610"/>
                <a:gridCol w="3048610"/>
                <a:gridCol w="3046781"/>
              </a:tblGrid>
              <a:tr h="3244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NZ" sz="1800" dirty="0">
                          <a:effectLst/>
                        </a:rPr>
                        <a:t>Issue / Challenge </a:t>
                      </a:r>
                      <a:endParaRPr lang="en-NZ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NZ" sz="1800" dirty="0">
                          <a:effectLst/>
                        </a:rPr>
                        <a:t>Specific Problem </a:t>
                      </a:r>
                      <a:endParaRPr lang="en-NZ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NZ" sz="1800" dirty="0">
                          <a:effectLst/>
                        </a:rPr>
                        <a:t>Strategy to Mitigate </a:t>
                      </a:r>
                      <a:endParaRPr lang="en-NZ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57688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NZ" sz="1800" dirty="0">
                          <a:effectLst/>
                        </a:rPr>
                        <a:t>Data Sharing </a:t>
                      </a:r>
                      <a:endParaRPr lang="en-NZ" sz="2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NZ" sz="1800" dirty="0">
                          <a:effectLst/>
                        </a:rPr>
                        <a:t>Data charging versus “open” / “free” data policy </a:t>
                      </a:r>
                      <a:endParaRPr lang="en-NZ" sz="2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NZ" sz="1800" dirty="0">
                          <a:effectLst/>
                        </a:rPr>
                        <a:t>Data infrastructure </a:t>
                      </a:r>
                      <a:r>
                        <a:rPr lang="en-NZ" sz="1800" dirty="0" err="1">
                          <a:effectLst/>
                        </a:rPr>
                        <a:t>vs</a:t>
                      </a:r>
                      <a:r>
                        <a:rPr lang="en-NZ" sz="1800" dirty="0">
                          <a:effectLst/>
                        </a:rPr>
                        <a:t> data service delivery </a:t>
                      </a:r>
                      <a:endParaRPr lang="en-NZ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NZ" sz="1800" dirty="0">
                          <a:effectLst/>
                        </a:rPr>
                        <a:t>Sharing of data limited resulting in non-optimum outcomes </a:t>
                      </a:r>
                      <a:endParaRPr lang="en-NZ" sz="2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NZ" sz="1800" dirty="0">
                          <a:effectLst/>
                        </a:rPr>
                        <a:t>National legislation /regulation / policy hinders sharing </a:t>
                      </a:r>
                      <a:endParaRPr lang="en-NZ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NZ" sz="1600" dirty="0">
                          <a:effectLst/>
                        </a:rPr>
                        <a:t>Preparation of an pro-forma data agreement to assist with setting up agreements </a:t>
                      </a:r>
                      <a:endParaRPr lang="en-NZ" sz="1800" dirty="0">
                        <a:effectLst/>
                      </a:endParaRPr>
                    </a:p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NZ" sz="1600" dirty="0">
                          <a:effectLst/>
                        </a:rPr>
                        <a:t>Establishing a forum for discussion, exchange of ideas </a:t>
                      </a:r>
                      <a:endParaRPr lang="en-NZ" sz="1800" dirty="0">
                        <a:effectLst/>
                      </a:endParaRPr>
                    </a:p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NZ" sz="1600" dirty="0">
                          <a:effectLst/>
                        </a:rPr>
                        <a:t>Encourage participation in common regional / sub regional cause </a:t>
                      </a:r>
                      <a:endParaRPr lang="en-NZ" sz="1800" dirty="0">
                        <a:effectLst/>
                      </a:endParaRPr>
                    </a:p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NZ" sz="1600" dirty="0">
                          <a:effectLst/>
                        </a:rPr>
                        <a:t>Focus the need on broader objectives / perspectives so as to articulate the importance of data sharing </a:t>
                      </a:r>
                      <a:endParaRPr lang="en-NZ" sz="1800" dirty="0">
                        <a:effectLst/>
                      </a:endParaRPr>
                    </a:p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NZ" sz="1600" dirty="0">
                          <a:effectLst/>
                        </a:rPr>
                        <a:t>Political “will” is an important factor and needs to be addressed and obtained </a:t>
                      </a:r>
                      <a:endParaRPr lang="en-NZ" sz="1800" dirty="0">
                        <a:effectLst/>
                      </a:endParaRPr>
                    </a:p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NZ" sz="1600" dirty="0">
                          <a:effectLst/>
                        </a:rPr>
                        <a:t>Examine the “parameters” / caveats surrounding data sharing and then discuss </a:t>
                      </a:r>
                      <a:endParaRPr lang="en-NZ" sz="1800" dirty="0">
                        <a:effectLst/>
                      </a:endParaRPr>
                    </a:p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NZ" sz="1600" dirty="0">
                          <a:effectLst/>
                        </a:rPr>
                        <a:t>Refer to international standards as a means </a:t>
                      </a:r>
                      <a:r>
                        <a:rPr lang="en-NZ" sz="1600" dirty="0" err="1">
                          <a:effectLst/>
                        </a:rPr>
                        <a:t>e.g</a:t>
                      </a:r>
                      <a:r>
                        <a:rPr lang="en-NZ" sz="1600" dirty="0">
                          <a:effectLst/>
                        </a:rPr>
                        <a:t> RINEX / SINEX </a:t>
                      </a:r>
                      <a:endParaRPr lang="en-NZ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88345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7555089"/>
              </p:ext>
            </p:extLst>
          </p:nvPr>
        </p:nvGraphicFramePr>
        <p:xfrm>
          <a:off x="2" y="76200"/>
          <a:ext cx="9143997" cy="6781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85998"/>
                <a:gridCol w="2209800"/>
                <a:gridCol w="4648199"/>
              </a:tblGrid>
              <a:tr h="67818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NZ" sz="1600" dirty="0">
                          <a:effectLst/>
                        </a:rPr>
                        <a:t>Technical capability </a:t>
                      </a:r>
                      <a:endParaRPr lang="en-NZ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1692" marR="616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NZ" sz="1600" dirty="0">
                          <a:effectLst/>
                        </a:rPr>
                        <a:t>Lack of technical expertise is impeding geodetic infrastructure </a:t>
                      </a:r>
                      <a:endParaRPr lang="en-NZ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1692" marR="61692" marT="0" marB="0"/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NZ" sz="1800" dirty="0">
                          <a:effectLst/>
                        </a:rPr>
                        <a:t>Consider using or creating a data centre in the region </a:t>
                      </a:r>
                    </a:p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NZ" sz="1800" dirty="0">
                          <a:effectLst/>
                        </a:rPr>
                        <a:t>More workshops on implementation </a:t>
                      </a:r>
                    </a:p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NZ" sz="1800" dirty="0">
                          <a:effectLst/>
                        </a:rPr>
                        <a:t>Opportunities to be trained at agencies that have the experience (noting - funding is an issue) </a:t>
                      </a:r>
                    </a:p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NZ" sz="1800" dirty="0">
                          <a:effectLst/>
                        </a:rPr>
                        <a:t>Engage better with academic institutions </a:t>
                      </a:r>
                    </a:p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NZ" sz="1800" dirty="0">
                          <a:effectLst/>
                        </a:rPr>
                        <a:t>Develop a regional training framework based on “standards”, specifications, guidelines </a:t>
                      </a:r>
                    </a:p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NZ" sz="1800" dirty="0">
                          <a:effectLst/>
                        </a:rPr>
                        <a:t>Explore opportunities with private sector to provide training (noting funding is an issue) </a:t>
                      </a:r>
                    </a:p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NZ" sz="1800" dirty="0">
                          <a:effectLst/>
                        </a:rPr>
                        <a:t>Raising awareness of geospatial in primary / secondary educational curriculum </a:t>
                      </a:r>
                    </a:p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NZ" sz="1800" dirty="0">
                          <a:effectLst/>
                        </a:rPr>
                        <a:t>Develop a mechanism for short term attachments, internships on specific projects / disciplines (noting funding is an issue) </a:t>
                      </a:r>
                    </a:p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NZ" sz="1800" dirty="0">
                          <a:effectLst/>
                        </a:rPr>
                        <a:t>Use the network of professional surveyors </a:t>
                      </a:r>
                    </a:p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NZ" sz="1800" dirty="0">
                          <a:effectLst/>
                        </a:rPr>
                        <a:t>Use the national requirements for CPD to develop knowledge on geodesy / geospatial </a:t>
                      </a:r>
                      <a:endParaRPr lang="en-NZ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1692" marR="61692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82744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NZ" b="1" dirty="0" smtClean="0"/>
              <a:t>Ongoing Maintenance</a:t>
            </a:r>
            <a:endParaRPr lang="en-NZ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Maintenance of CORS Infrastructure</a:t>
            </a:r>
          </a:p>
          <a:p>
            <a:r>
              <a:rPr lang="en-AU" dirty="0" smtClean="0"/>
              <a:t>CORS IT  Infrastructure maintained</a:t>
            </a:r>
          </a:p>
          <a:p>
            <a:r>
              <a:rPr lang="en-AU" dirty="0" smtClean="0"/>
              <a:t>Capacity Building </a:t>
            </a:r>
          </a:p>
          <a:p>
            <a:r>
              <a:rPr lang="en-AU" dirty="0" smtClean="0"/>
              <a:t>GNSS GPS Data Management</a:t>
            </a:r>
          </a:p>
          <a:p>
            <a:r>
              <a:rPr lang="en-AU" dirty="0" smtClean="0"/>
              <a:t>Upgrade relevant software – </a:t>
            </a:r>
            <a:r>
              <a:rPr lang="en-AU" dirty="0" err="1" smtClean="0"/>
              <a:t>SmartNet</a:t>
            </a:r>
            <a:r>
              <a:rPr lang="en-AU" dirty="0" smtClean="0"/>
              <a:t>????</a:t>
            </a:r>
          </a:p>
          <a:p>
            <a:r>
              <a:rPr lang="en-AU" dirty="0" smtClean="0"/>
              <a:t>Replacement of GNSS CORS equipment</a:t>
            </a:r>
          </a:p>
          <a:p>
            <a:endParaRPr lang="en-AU" dirty="0" smtClean="0"/>
          </a:p>
          <a:p>
            <a:endParaRPr lang="en-AU" dirty="0" smtClean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41573364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14602"/>
          </a:xfrm>
        </p:spPr>
        <p:txBody>
          <a:bodyPr/>
          <a:lstStyle/>
          <a:p>
            <a:r>
              <a:rPr lang="en-NZ" b="1" dirty="0" err="1" smtClean="0"/>
              <a:t>Vinaka</a:t>
            </a:r>
            <a:endParaRPr lang="en-NZ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554960" cy="4525963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 descr="C:\Users\asakaia.tabua\Desktop\tabua\Datum\CORS\Routma\20181207_0701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95735" y="3021624"/>
            <a:ext cx="5645007" cy="1551130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NZ" sz="8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THANK YOU</a:t>
            </a:r>
            <a:endParaRPr lang="en-NZ" sz="8800" dirty="0">
              <a:solidFill>
                <a:schemeClr val="bg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0575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b="1" dirty="0" smtClean="0"/>
              <a:t>CORS HIERARCHY</a:t>
            </a:r>
            <a:endParaRPr lang="en-NZ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472608"/>
          </a:xfrm>
        </p:spPr>
        <p:txBody>
          <a:bodyPr>
            <a:normAutofit/>
          </a:bodyPr>
          <a:lstStyle/>
          <a:p>
            <a:pPr algn="just"/>
            <a:r>
              <a:rPr lang="en-NZ" sz="2800" dirty="0" smtClean="0"/>
              <a:t>Tier 1 CORS – require high stability monuments to support </a:t>
            </a:r>
            <a:r>
              <a:rPr lang="en-NZ" sz="2800" dirty="0"/>
              <a:t>G</a:t>
            </a:r>
            <a:r>
              <a:rPr lang="en-NZ" sz="2800" dirty="0" smtClean="0"/>
              <a:t>eoscientific research and global reference frame definition</a:t>
            </a:r>
            <a:endParaRPr lang="en-NZ" b="1" dirty="0" smtClean="0"/>
          </a:p>
          <a:p>
            <a:pPr algn="just"/>
            <a:r>
              <a:rPr lang="en-NZ" sz="2800" dirty="0" smtClean="0"/>
              <a:t>Tier 2 CORS – require high stability monuments, usually established by the national geodetic agency </a:t>
            </a:r>
          </a:p>
          <a:p>
            <a:pPr algn="just"/>
            <a:r>
              <a:rPr lang="en-NZ" sz="2800" dirty="0" smtClean="0"/>
              <a:t>Tier 3 CORS – require stable monuments and are established by national geodetic agency, private entity, commercial agencies etc. for the purpose of the densification of the national CORS network. Often supporting real-time positioning applications</a:t>
            </a:r>
          </a:p>
          <a:p>
            <a:pPr marL="0" indent="0" algn="just">
              <a:buNone/>
            </a:pPr>
            <a:endParaRPr lang="en-NZ" sz="2800" dirty="0" smtClean="0"/>
          </a:p>
          <a:p>
            <a:endParaRPr lang="en-NZ" sz="2800" dirty="0" smtClean="0"/>
          </a:p>
          <a:p>
            <a:pPr marL="0" indent="0">
              <a:buNone/>
            </a:pPr>
            <a:endParaRPr lang="en-NZ" dirty="0" smtClean="0"/>
          </a:p>
          <a:p>
            <a:pPr marL="0" indent="0">
              <a:buNone/>
            </a:pP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8757080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b="1" dirty="0" smtClean="0"/>
              <a:t>CORS Network Design</a:t>
            </a:r>
            <a:endParaRPr lang="en-NZ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31628"/>
            <a:ext cx="8229600" cy="4805684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en-NZ" sz="2400" b="1" dirty="0" smtClean="0"/>
              <a:t>Parameters in the design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en-NZ" sz="2400" dirty="0" smtClean="0"/>
              <a:t>Distance between the CORS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en-NZ" sz="2400" dirty="0" smtClean="0"/>
              <a:t>Connection to reference frame or National Geodetic Datum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en-NZ" sz="2400" dirty="0" smtClean="0"/>
              <a:t>Effect of a station outage on service delivery</a:t>
            </a:r>
          </a:p>
          <a:p>
            <a:pPr marL="0" indent="0" algn="just">
              <a:buNone/>
            </a:pPr>
            <a:endParaRPr lang="en-NZ" sz="2400" dirty="0" smtClean="0"/>
          </a:p>
          <a:p>
            <a:pPr algn="just">
              <a:buFont typeface="Wingdings" panose="05000000000000000000" pitchFamily="2" charset="2"/>
              <a:buChar char="§"/>
            </a:pPr>
            <a:r>
              <a:rPr lang="en-NZ" sz="2400" b="1" dirty="0" smtClean="0"/>
              <a:t>Typical CORS Network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en-NZ" sz="2400" dirty="0" smtClean="0"/>
              <a:t>Tier 1 CORS: 500 to 1500 kilometres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en-NZ" sz="2400" dirty="0"/>
              <a:t>Tier 2 </a:t>
            </a:r>
            <a:r>
              <a:rPr lang="en-NZ" sz="2400" dirty="0" smtClean="0"/>
              <a:t>CORS: 80 to 500 kilometres  </a:t>
            </a:r>
            <a:endParaRPr lang="en-NZ" sz="2400" dirty="0"/>
          </a:p>
          <a:p>
            <a:pPr algn="just">
              <a:buFont typeface="Courier New" panose="02070309020205020404" pitchFamily="49" charset="0"/>
              <a:buChar char="o"/>
            </a:pPr>
            <a:r>
              <a:rPr lang="en-NZ" sz="2400" dirty="0"/>
              <a:t> Tier 3 </a:t>
            </a:r>
            <a:r>
              <a:rPr lang="en-NZ" sz="2400" dirty="0" smtClean="0"/>
              <a:t>CORS: 20 to 80 kilometres</a:t>
            </a:r>
            <a:endParaRPr lang="en-NZ" sz="2400" dirty="0"/>
          </a:p>
          <a:p>
            <a:pPr>
              <a:buFont typeface="Wingdings" panose="05000000000000000000" pitchFamily="2" charset="2"/>
              <a:buChar char="Ø"/>
            </a:pPr>
            <a:endParaRPr lang="en-NZ" sz="2400" b="1" dirty="0" smtClean="0"/>
          </a:p>
          <a:p>
            <a:pPr marL="0" indent="0">
              <a:buNone/>
            </a:pPr>
            <a:endParaRPr lang="en-NZ" sz="2800" dirty="0" smtClean="0"/>
          </a:p>
          <a:p>
            <a:endParaRPr lang="en-NZ" sz="2800" dirty="0" smtClean="0"/>
          </a:p>
          <a:p>
            <a:pPr marL="0" indent="0">
              <a:buNone/>
            </a:pPr>
            <a:endParaRPr lang="en-NZ" dirty="0" smtClean="0"/>
          </a:p>
          <a:p>
            <a:pPr marL="0" indent="0">
              <a:buNone/>
            </a:pPr>
            <a:endParaRPr lang="en-NZ" dirty="0"/>
          </a:p>
        </p:txBody>
      </p:sp>
      <p:pic>
        <p:nvPicPr>
          <p:cNvPr id="5" name="Picture 2" descr="E:\Datum\FIJI CORS NETWOR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861048"/>
            <a:ext cx="366655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10699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" y="1556792"/>
            <a:ext cx="8655496" cy="4822710"/>
          </a:xfrm>
        </p:spPr>
        <p:txBody>
          <a:bodyPr>
            <a:normAutofit fontScale="92500" lnSpcReduction="20000"/>
          </a:bodyPr>
          <a:lstStyle/>
          <a:p>
            <a:pPr marL="457200" lvl="1" indent="0">
              <a:buNone/>
            </a:pPr>
            <a:endParaRPr lang="en-AU" dirty="0" smtClean="0">
              <a:solidFill>
                <a:srgbClr val="FFFF00"/>
              </a:solidFill>
            </a:endParaRPr>
          </a:p>
          <a:p>
            <a:pPr lvl="2"/>
            <a:r>
              <a:rPr lang="en-AU" dirty="0" smtClean="0"/>
              <a:t>LAUTOKA</a:t>
            </a:r>
            <a:endParaRPr lang="en-AU" dirty="0"/>
          </a:p>
          <a:p>
            <a:pPr lvl="2"/>
            <a:r>
              <a:rPr lang="en-AU" dirty="0" smtClean="0"/>
              <a:t>SUVA</a:t>
            </a:r>
            <a:endParaRPr lang="en-AU" dirty="0"/>
          </a:p>
          <a:p>
            <a:pPr lvl="1"/>
            <a:r>
              <a:rPr lang="en-AU" dirty="0" smtClean="0">
                <a:solidFill>
                  <a:srgbClr val="FFFF00"/>
                </a:solidFill>
              </a:rPr>
              <a:t>High Target Brand </a:t>
            </a:r>
          </a:p>
          <a:p>
            <a:pPr lvl="2"/>
            <a:r>
              <a:rPr lang="en-AU" dirty="0" smtClean="0"/>
              <a:t>LABASA</a:t>
            </a:r>
            <a:endParaRPr lang="en-AU" dirty="0"/>
          </a:p>
          <a:p>
            <a:pPr lvl="2"/>
            <a:r>
              <a:rPr lang="en-AU" dirty="0" smtClean="0"/>
              <a:t>TAVEUNI</a:t>
            </a:r>
            <a:endParaRPr lang="en-AU" dirty="0"/>
          </a:p>
          <a:p>
            <a:pPr lvl="2"/>
            <a:r>
              <a:rPr lang="en-AU" dirty="0" smtClean="0"/>
              <a:t>NABOUWALU</a:t>
            </a:r>
            <a:endParaRPr lang="en-AU" dirty="0"/>
          </a:p>
          <a:p>
            <a:pPr lvl="1"/>
            <a:r>
              <a:rPr lang="en-AU" dirty="0" smtClean="0">
                <a:solidFill>
                  <a:srgbClr val="FFFF00"/>
                </a:solidFill>
              </a:rPr>
              <a:t>Leica </a:t>
            </a:r>
            <a:r>
              <a:rPr lang="en-AU" dirty="0" err="1" smtClean="0">
                <a:solidFill>
                  <a:srgbClr val="FFFF00"/>
                </a:solidFill>
              </a:rPr>
              <a:t>Geosystems</a:t>
            </a:r>
            <a:r>
              <a:rPr lang="en-AU" dirty="0" smtClean="0">
                <a:solidFill>
                  <a:srgbClr val="FFFF00"/>
                </a:solidFill>
              </a:rPr>
              <a:t> Brand</a:t>
            </a:r>
          </a:p>
          <a:p>
            <a:pPr lvl="2"/>
            <a:r>
              <a:rPr lang="nn-NO" dirty="0" smtClean="0"/>
              <a:t>ROTUMA</a:t>
            </a:r>
            <a:endParaRPr lang="nn-NO" dirty="0"/>
          </a:p>
          <a:p>
            <a:pPr lvl="2"/>
            <a:r>
              <a:rPr lang="nn-NO" dirty="0" smtClean="0"/>
              <a:t>KORO</a:t>
            </a:r>
            <a:endParaRPr lang="nn-NO" dirty="0"/>
          </a:p>
          <a:p>
            <a:pPr lvl="2"/>
            <a:r>
              <a:rPr lang="nn-NO" dirty="0" smtClean="0"/>
              <a:t>KADAVU</a:t>
            </a:r>
            <a:endParaRPr lang="nn-NO" dirty="0"/>
          </a:p>
          <a:p>
            <a:pPr lvl="2"/>
            <a:r>
              <a:rPr lang="nn-NO" dirty="0" smtClean="0"/>
              <a:t>LAUTOKA</a:t>
            </a:r>
            <a:endParaRPr lang="nn-NO" dirty="0"/>
          </a:p>
          <a:p>
            <a:pPr lvl="2"/>
            <a:r>
              <a:rPr lang="nn-NO" dirty="0"/>
              <a:t>ONO</a:t>
            </a:r>
          </a:p>
          <a:p>
            <a:endParaRPr lang="en-N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99259-0D66-438A-B222-4ACB0294F8F6}" type="slidenum">
              <a:rPr lang="en-US" smtClean="0"/>
              <a:t>8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45719" cy="68580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2201989-039C-460D-BFE4-0BA9524E8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4003" y="1484784"/>
            <a:ext cx="5018314" cy="537321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71600" y="548680"/>
            <a:ext cx="6705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800" b="1" dirty="0" smtClean="0"/>
              <a:t>FIJI CORS NETWROK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43722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对象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2347" y="1402007"/>
            <a:ext cx="5267325" cy="536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5900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NZ" u="sng" dirty="0"/>
              <a:t/>
            </a:r>
            <a:br>
              <a:rPr lang="en-NZ" u="sng" dirty="0"/>
            </a:br>
            <a:r>
              <a:rPr lang="en-NZ" b="1" u="sng" dirty="0" smtClean="0"/>
              <a:t>Communication Setup</a:t>
            </a:r>
            <a:r>
              <a:rPr lang="en-NZ" b="1" dirty="0" smtClean="0"/>
              <a:t> </a:t>
            </a:r>
            <a:r>
              <a:rPr lang="en-NZ" dirty="0"/>
              <a:t/>
            </a:r>
            <a:br>
              <a:rPr lang="en-NZ" dirty="0"/>
            </a:br>
            <a:endParaRPr lang="en-NZ" dirty="0"/>
          </a:p>
        </p:txBody>
      </p:sp>
      <p:sp>
        <p:nvSpPr>
          <p:cNvPr id="6" name="TextBox 5"/>
          <p:cNvSpPr txBox="1"/>
          <p:nvPr/>
        </p:nvSpPr>
        <p:spPr>
          <a:xfrm>
            <a:off x="780659" y="2392608"/>
            <a:ext cx="10001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latin typeface="华文细黑" pitchFamily="2" charset="-122"/>
                <a:ea typeface="华文细黑" pitchFamily="2" charset="-122"/>
              </a:rPr>
              <a:t>Antenna</a:t>
            </a:r>
            <a:endParaRPr lang="zh-CN" altLang="en-US" sz="1400" dirty="0"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80759" y="2361933"/>
            <a:ext cx="150019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latin typeface="华文细黑" pitchFamily="2" charset="-122"/>
                <a:ea typeface="华文细黑" pitchFamily="2" charset="-122"/>
              </a:rPr>
              <a:t>MET Sensor</a:t>
            </a:r>
            <a:endParaRPr lang="zh-CN" altLang="en-US" sz="1400" dirty="0"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70035" y="2361932"/>
            <a:ext cx="151949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latin typeface="华文细黑" pitchFamily="2" charset="-122"/>
                <a:ea typeface="华文细黑" pitchFamily="2" charset="-122"/>
              </a:rPr>
              <a:t> lightning rod</a:t>
            </a:r>
            <a:endParaRPr lang="zh-CN" altLang="en-US" sz="1400" dirty="0" smtClean="0">
              <a:latin typeface="华文细黑" pitchFamily="2" charset="-122"/>
              <a:ea typeface="华文细黑" pitchFamily="2" charset="-122"/>
            </a:endParaRPr>
          </a:p>
        </p:txBody>
      </p:sp>
      <p:grpSp>
        <p:nvGrpSpPr>
          <p:cNvPr id="9" name="组合 31"/>
          <p:cNvGrpSpPr/>
          <p:nvPr/>
        </p:nvGrpSpPr>
        <p:grpSpPr>
          <a:xfrm>
            <a:off x="878530" y="3361481"/>
            <a:ext cx="3994696" cy="3413130"/>
            <a:chOff x="789545" y="2873873"/>
            <a:chExt cx="3994696" cy="3413130"/>
          </a:xfrm>
        </p:grpSpPr>
        <p:sp>
          <p:nvSpPr>
            <p:cNvPr id="10" name="TextBox 9"/>
            <p:cNvSpPr txBox="1"/>
            <p:nvPr/>
          </p:nvSpPr>
          <p:spPr>
            <a:xfrm>
              <a:off x="3692038" y="5856116"/>
              <a:ext cx="100013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smtClean="0">
                  <a:latin typeface="华文细黑" pitchFamily="2" charset="-122"/>
                  <a:ea typeface="华文细黑" pitchFamily="2" charset="-122"/>
                </a:rPr>
                <a:t>Optical</a:t>
              </a:r>
              <a:endParaRPr lang="zh-CN" altLang="en-US" sz="1400" dirty="0">
                <a:latin typeface="华文细黑" pitchFamily="2" charset="-122"/>
                <a:ea typeface="华文细黑" pitchFamily="2" charset="-122"/>
              </a:endParaRPr>
            </a:p>
          </p:txBody>
        </p:sp>
        <p:sp>
          <p:nvSpPr>
            <p:cNvPr id="11" name="矩形 2"/>
            <p:cNvSpPr/>
            <p:nvPr/>
          </p:nvSpPr>
          <p:spPr>
            <a:xfrm>
              <a:off x="789545" y="2873873"/>
              <a:ext cx="1143000" cy="21720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00" dirty="0">
                  <a:solidFill>
                    <a:schemeClr val="tx1"/>
                  </a:solidFill>
                </a:rPr>
                <a:t>Lightning arrester</a:t>
              </a:r>
              <a:endParaRPr lang="zh-CN" alt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12" name="矩形 19"/>
            <p:cNvSpPr/>
            <p:nvPr/>
          </p:nvSpPr>
          <p:spPr>
            <a:xfrm>
              <a:off x="2630399" y="4000064"/>
              <a:ext cx="1027201" cy="19093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00" dirty="0" smtClean="0">
                  <a:solidFill>
                    <a:schemeClr val="tx1"/>
                  </a:solidFill>
                </a:rPr>
                <a:t>Router/ Firewall</a:t>
              </a:r>
              <a:endParaRPr lang="zh-CN" alt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13" name="矩形 21"/>
            <p:cNvSpPr/>
            <p:nvPr/>
          </p:nvSpPr>
          <p:spPr>
            <a:xfrm>
              <a:off x="3616843" y="3975590"/>
              <a:ext cx="1167398" cy="21541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00" dirty="0" smtClean="0">
                  <a:solidFill>
                    <a:schemeClr val="tx1"/>
                  </a:solidFill>
                </a:rPr>
                <a:t>Lightning arrester</a:t>
              </a:r>
              <a:endParaRPr lang="zh-CN" alt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14" name="矩形 22"/>
            <p:cNvSpPr/>
            <p:nvPr/>
          </p:nvSpPr>
          <p:spPr>
            <a:xfrm>
              <a:off x="1167479" y="4429733"/>
              <a:ext cx="949763" cy="1538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00" dirty="0" smtClean="0">
                  <a:solidFill>
                    <a:schemeClr val="tx1"/>
                  </a:solidFill>
                </a:rPr>
                <a:t>Platoon insert</a:t>
              </a:r>
              <a:endParaRPr lang="zh-CN" alt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15" name="矩形 23"/>
            <p:cNvSpPr/>
            <p:nvPr/>
          </p:nvSpPr>
          <p:spPr>
            <a:xfrm>
              <a:off x="789545" y="5338713"/>
              <a:ext cx="734455" cy="26900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 dirty="0" smtClean="0">
                  <a:solidFill>
                    <a:schemeClr val="tx1"/>
                  </a:solidFill>
                </a:rPr>
                <a:t>Crate</a:t>
              </a:r>
              <a:endParaRPr lang="zh-CN" altLang="en-US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16" name="矩形 24"/>
            <p:cNvSpPr/>
            <p:nvPr/>
          </p:nvSpPr>
          <p:spPr>
            <a:xfrm>
              <a:off x="3547329" y="4988818"/>
              <a:ext cx="1167398" cy="21541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00" dirty="0" smtClean="0">
                  <a:solidFill>
                    <a:schemeClr val="tx1"/>
                  </a:solidFill>
                </a:rPr>
                <a:t>Fiber modem</a:t>
              </a:r>
              <a:endParaRPr lang="zh-CN" alt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17" name="流程图: 决策 5"/>
            <p:cNvSpPr/>
            <p:nvPr/>
          </p:nvSpPr>
          <p:spPr>
            <a:xfrm>
              <a:off x="2339640" y="4142517"/>
              <a:ext cx="616370" cy="293479"/>
            </a:xfrm>
            <a:prstGeom prst="flowChartDecision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29"/>
            <p:cNvSpPr/>
            <p:nvPr/>
          </p:nvSpPr>
          <p:spPr>
            <a:xfrm rot="2206979">
              <a:off x="2582874" y="3563403"/>
              <a:ext cx="231686" cy="13582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19" name="矩形 6"/>
            <p:cNvSpPr/>
            <p:nvPr/>
          </p:nvSpPr>
          <p:spPr>
            <a:xfrm>
              <a:off x="1295400" y="6075363"/>
              <a:ext cx="762000" cy="2016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 dirty="0"/>
            </a:p>
          </p:txBody>
        </p:sp>
        <p:sp>
          <p:nvSpPr>
            <p:cNvPr id="20" name="文本框 30"/>
            <p:cNvSpPr txBox="1"/>
            <p:nvPr/>
          </p:nvSpPr>
          <p:spPr>
            <a:xfrm>
              <a:off x="1167479" y="6040782"/>
              <a:ext cx="11721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b="1" dirty="0" smtClean="0"/>
                <a:t>UPS Power Supply</a:t>
              </a:r>
              <a:endParaRPr lang="zh-CN" altLang="en-US" sz="1000" b="1" dirty="0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4867600" y="3078407"/>
            <a:ext cx="93638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>
                <a:solidFill>
                  <a:srgbClr val="FF0000"/>
                </a:solidFill>
                <a:latin typeface="华文细黑" pitchFamily="2" charset="-122"/>
                <a:ea typeface="华文细黑" pitchFamily="2" charset="-122"/>
              </a:rPr>
              <a:t> Indoor</a:t>
            </a:r>
            <a:endParaRPr lang="zh-CN" altLang="en-US" sz="1400" b="1" dirty="0" smtClean="0">
              <a:solidFill>
                <a:srgbClr val="FF0000"/>
              </a:solidFill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589540" y="1412667"/>
            <a:ext cx="100013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>
                <a:solidFill>
                  <a:srgbClr val="0070C0"/>
                </a:solidFill>
                <a:latin typeface="华文细黑" pitchFamily="2" charset="-122"/>
                <a:ea typeface="华文细黑" pitchFamily="2" charset="-122"/>
              </a:rPr>
              <a:t> </a:t>
            </a:r>
            <a:r>
              <a:rPr lang="en-US" altLang="zh-CN" sz="1400" b="1" dirty="0" smtClean="0">
                <a:solidFill>
                  <a:srgbClr val="FF0000"/>
                </a:solidFill>
                <a:latin typeface="华文细黑" pitchFamily="2" charset="-122"/>
                <a:ea typeface="华文细黑" pitchFamily="2" charset="-122"/>
              </a:rPr>
              <a:t>Outdoor</a:t>
            </a:r>
            <a:endParaRPr lang="zh-CN" altLang="en-US" sz="1400" b="1" dirty="0" smtClean="0">
              <a:solidFill>
                <a:srgbClr val="FF0000"/>
              </a:solidFill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35722" y="1700177"/>
            <a:ext cx="2625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NB: lightening rod has not</a:t>
            </a:r>
          </a:p>
          <a:p>
            <a:r>
              <a:rPr lang="en-AU" dirty="0" smtClean="0"/>
              <a:t> been installed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577498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AC4A1DA62121A4EA518F7481FCF7463" ma:contentTypeVersion="9" ma:contentTypeDescription="Create a new document." ma:contentTypeScope="" ma:versionID="c90ab005774fb53987959272d9fdbea5">
  <xsd:schema xmlns:xsd="http://www.w3.org/2001/XMLSchema" xmlns:xs="http://www.w3.org/2001/XMLSchema" xmlns:p="http://schemas.microsoft.com/office/2006/metadata/properties" xmlns:ns2="63791677-f7c5-4508-8908-79a0deacf40b" targetNamespace="http://schemas.microsoft.com/office/2006/metadata/properties" ma:root="true" ma:fieldsID="e3f26f052f8bd70e2f4171f77cb1be3d" ns2:_="">
    <xsd:import namespace="63791677-f7c5-4508-8908-79a0deacf40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791677-f7c5-4508-8908-79a0deacf40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127942B-F028-42A6-A361-152F5BE4A6F0}"/>
</file>

<file path=customXml/itemProps2.xml><?xml version="1.0" encoding="utf-8"?>
<ds:datastoreItem xmlns:ds="http://schemas.openxmlformats.org/officeDocument/2006/customXml" ds:itemID="{C580E8A1-DAD5-4E8D-9502-56BC29256BD4}"/>
</file>

<file path=customXml/itemProps3.xml><?xml version="1.0" encoding="utf-8"?>
<ds:datastoreItem xmlns:ds="http://schemas.openxmlformats.org/officeDocument/2006/customXml" ds:itemID="{7934C1B0-981E-41F9-BBB7-EDBA1CE9859E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3322</TotalTime>
  <Words>1232</Words>
  <Application>Microsoft Office PowerPoint</Application>
  <PresentationFormat>On-screen Show (4:3)</PresentationFormat>
  <Paragraphs>391</Paragraphs>
  <Slides>53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Office Theme</vt:lpstr>
      <vt:lpstr>Fiji Geodetic Infrastructure and Campaign</vt:lpstr>
      <vt:lpstr>Presentation Outline</vt:lpstr>
      <vt:lpstr>Presentation Outline Cont.</vt:lpstr>
      <vt:lpstr>Introduction</vt:lpstr>
      <vt:lpstr>Purpose</vt:lpstr>
      <vt:lpstr>CORS HIERARCHY</vt:lpstr>
      <vt:lpstr>CORS Network Design</vt:lpstr>
      <vt:lpstr>PowerPoint Presentation</vt:lpstr>
      <vt:lpstr> Communication Setup  </vt:lpstr>
      <vt:lpstr>INSIDE  THE  HUT </vt:lpstr>
      <vt:lpstr>HARDWARE </vt:lpstr>
      <vt:lpstr>HARDWARE </vt:lpstr>
      <vt:lpstr>Structural Plan</vt:lpstr>
      <vt:lpstr>PowerPoint Presentation</vt:lpstr>
      <vt:lpstr>Construction Phase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LABASA CORS </vt:lpstr>
      <vt:lpstr>TAVEUNI CORS </vt:lpstr>
      <vt:lpstr>NABOUWALU CORS </vt:lpstr>
      <vt:lpstr>KADAVU CORS </vt:lpstr>
      <vt:lpstr>ROTUMA CORS </vt:lpstr>
      <vt:lpstr>ONO-I-LAU CORS </vt:lpstr>
      <vt:lpstr>PowerPoint Presentation</vt:lpstr>
      <vt:lpstr>PowerPoint Presentation</vt:lpstr>
      <vt:lpstr>PowerPoint Presentation</vt:lpstr>
      <vt:lpstr>SOFTWARE </vt:lpstr>
      <vt:lpstr>DATA </vt:lpstr>
      <vt:lpstr> </vt:lpstr>
      <vt:lpstr>DISTANCE BETWEEN EACH CORS</vt:lpstr>
      <vt:lpstr>Connection - Local Datum</vt:lpstr>
      <vt:lpstr>PowerPoint Presentation</vt:lpstr>
      <vt:lpstr>Field Survey Campaign Work Plan</vt:lpstr>
      <vt:lpstr>Field Survey Campaign - Phase 1  </vt:lpstr>
      <vt:lpstr>Phase 1 – Equipments and Stations Occupied</vt:lpstr>
      <vt:lpstr>Field Survey Campaign - Phase 1 </vt:lpstr>
      <vt:lpstr>Phase 2 – Equipments and Stations Occupied</vt:lpstr>
      <vt:lpstr>Field Survey Campaign - Phase 3 </vt:lpstr>
      <vt:lpstr>Phase 3 – Equipments and Stations Occupied</vt:lpstr>
      <vt:lpstr>Solar and Battery Power</vt:lpstr>
      <vt:lpstr>Network Adjustment</vt:lpstr>
      <vt:lpstr>Data Synchronisation </vt:lpstr>
      <vt:lpstr>PowerPoint Presentation</vt:lpstr>
      <vt:lpstr>Administration</vt:lpstr>
      <vt:lpstr>Capacity Development Need</vt:lpstr>
      <vt:lpstr>Capacity Development Need</vt:lpstr>
      <vt:lpstr>Challenges </vt:lpstr>
      <vt:lpstr>PowerPoint Presentation</vt:lpstr>
      <vt:lpstr>Ongoing Maintenance</vt:lpstr>
      <vt:lpstr>Vinaka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Ulita Serukalou</dc:creator>
  <cp:lastModifiedBy>Asakaia Tabua</cp:lastModifiedBy>
  <cp:revision>261</cp:revision>
  <cp:lastPrinted>2017-05-18T20:30:06Z</cp:lastPrinted>
  <dcterms:created xsi:type="dcterms:W3CDTF">2016-09-02T04:26:13Z</dcterms:created>
  <dcterms:modified xsi:type="dcterms:W3CDTF">2020-08-10T04:31:26Z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0x0101001AC4A1DA62121A4EA518F7481FCF7463</vt:lpwstr>
  </property>
</Properties>
</file>