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258" r:id="rId6"/>
    <p:sldId id="257" r:id="rId7"/>
    <p:sldId id="265" r:id="rId8"/>
    <p:sldId id="261" r:id="rId9"/>
    <p:sldId id="266" r:id="rId10"/>
    <p:sldId id="267" r:id="rId11"/>
    <p:sldId id="260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8ACBC-B08A-48D1-A6DC-F1378F2524D3}" v="33" dt="2020-08-10T13:21:43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5083" autoAdjust="0"/>
  </p:normalViewPr>
  <p:slideViewPr>
    <p:cSldViewPr snapToGrid="0" snapToObjects="1">
      <p:cViewPr>
        <p:scale>
          <a:sx n="74" d="100"/>
          <a:sy n="74" d="100"/>
        </p:scale>
        <p:origin x="1027" y="1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Powers" userId="S::mollyp@spc.int::9a61c217-d59f-413b-abda-03ea2578c539" providerId="AD" clId="Web-{6BB8ACBC-B08A-48D1-A6DC-F1378F2524D3}"/>
    <pc:docChg chg="delSld modSld">
      <pc:chgData name="Molly Powers" userId="S::mollyp@spc.int::9a61c217-d59f-413b-abda-03ea2578c539" providerId="AD" clId="Web-{6BB8ACBC-B08A-48D1-A6DC-F1378F2524D3}" dt="2020-08-10T13:21:43.208" v="29" actId="20577"/>
      <pc:docMkLst>
        <pc:docMk/>
      </pc:docMkLst>
      <pc:sldChg chg="modSp">
        <pc:chgData name="Molly Powers" userId="S::mollyp@spc.int::9a61c217-d59f-413b-abda-03ea2578c539" providerId="AD" clId="Web-{6BB8ACBC-B08A-48D1-A6DC-F1378F2524D3}" dt="2020-08-10T13:19:38.583" v="9" actId="20577"/>
        <pc:sldMkLst>
          <pc:docMk/>
          <pc:sldMk cId="0" sldId="257"/>
        </pc:sldMkLst>
        <pc:spChg chg="mod">
          <ac:chgData name="Molly Powers" userId="S::mollyp@spc.int::9a61c217-d59f-413b-abda-03ea2578c539" providerId="AD" clId="Web-{6BB8ACBC-B08A-48D1-A6DC-F1378F2524D3}" dt="2020-08-10T13:19:38.583" v="9" actId="20577"/>
          <ac:spMkLst>
            <pc:docMk/>
            <pc:sldMk cId="0" sldId="257"/>
            <ac:spMk id="16386" creationId="{558605FB-E7EC-4BCE-9AB8-AA768943AFD6}"/>
          </ac:spMkLst>
        </pc:spChg>
      </pc:sldChg>
      <pc:sldChg chg="modSp">
        <pc:chgData name="Molly Powers" userId="S::mollyp@spc.int::9a61c217-d59f-413b-abda-03ea2578c539" providerId="AD" clId="Web-{6BB8ACBC-B08A-48D1-A6DC-F1378F2524D3}" dt="2020-08-10T13:19:17.208" v="2" actId="20577"/>
        <pc:sldMkLst>
          <pc:docMk/>
          <pc:sldMk cId="2608976884" sldId="258"/>
        </pc:sldMkLst>
        <pc:spChg chg="mod">
          <ac:chgData name="Molly Powers" userId="S::mollyp@spc.int::9a61c217-d59f-413b-abda-03ea2578c539" providerId="AD" clId="Web-{6BB8ACBC-B08A-48D1-A6DC-F1378F2524D3}" dt="2020-08-10T13:19:17.208" v="2" actId="20577"/>
          <ac:spMkLst>
            <pc:docMk/>
            <pc:sldMk cId="2608976884" sldId="258"/>
            <ac:spMk id="3" creationId="{640AD806-010A-4178-A419-11DF78638C3F}"/>
          </ac:spMkLst>
        </pc:spChg>
      </pc:sldChg>
      <pc:sldChg chg="modSp">
        <pc:chgData name="Molly Powers" userId="S::mollyp@spc.int::9a61c217-d59f-413b-abda-03ea2578c539" providerId="AD" clId="Web-{6BB8ACBC-B08A-48D1-A6DC-F1378F2524D3}" dt="2020-08-10T13:21:43.208" v="29" actId="20577"/>
        <pc:sldMkLst>
          <pc:docMk/>
          <pc:sldMk cId="396784415" sldId="260"/>
        </pc:sldMkLst>
        <pc:spChg chg="mod">
          <ac:chgData name="Molly Powers" userId="S::mollyp@spc.int::9a61c217-d59f-413b-abda-03ea2578c539" providerId="AD" clId="Web-{6BB8ACBC-B08A-48D1-A6DC-F1378F2524D3}" dt="2020-08-10T13:21:26.708" v="24" actId="20577"/>
          <ac:spMkLst>
            <pc:docMk/>
            <pc:sldMk cId="396784415" sldId="260"/>
            <ac:spMk id="4" creationId="{13BB811D-4748-447D-9621-7FE0637ED6E7}"/>
          </ac:spMkLst>
        </pc:spChg>
        <pc:spChg chg="mod">
          <ac:chgData name="Molly Powers" userId="S::mollyp@spc.int::9a61c217-d59f-413b-abda-03ea2578c539" providerId="AD" clId="Web-{6BB8ACBC-B08A-48D1-A6DC-F1378F2524D3}" dt="2020-08-10T13:21:43.208" v="29" actId="20577"/>
          <ac:spMkLst>
            <pc:docMk/>
            <pc:sldMk cId="396784415" sldId="260"/>
            <ac:spMk id="16386" creationId="{558605FB-E7EC-4BCE-9AB8-AA768943AFD6}"/>
          </ac:spMkLst>
        </pc:spChg>
      </pc:sldChg>
      <pc:sldChg chg="modSp">
        <pc:chgData name="Molly Powers" userId="S::mollyp@spc.int::9a61c217-d59f-413b-abda-03ea2578c539" providerId="AD" clId="Web-{6BB8ACBC-B08A-48D1-A6DC-F1378F2524D3}" dt="2020-08-10T13:21:31.818" v="27" actId="20577"/>
        <pc:sldMkLst>
          <pc:docMk/>
          <pc:sldMk cId="1019599436" sldId="262"/>
        </pc:sldMkLst>
        <pc:spChg chg="mod">
          <ac:chgData name="Molly Powers" userId="S::mollyp@spc.int::9a61c217-d59f-413b-abda-03ea2578c539" providerId="AD" clId="Web-{6BB8ACBC-B08A-48D1-A6DC-F1378F2524D3}" dt="2020-08-10T13:21:31.818" v="27" actId="20577"/>
          <ac:spMkLst>
            <pc:docMk/>
            <pc:sldMk cId="1019599436" sldId="262"/>
            <ac:spMk id="4" creationId="{13BB811D-4748-447D-9621-7FE0637ED6E7}"/>
          </ac:spMkLst>
        </pc:spChg>
      </pc:sldChg>
      <pc:sldChg chg="modSp">
        <pc:chgData name="Molly Powers" userId="S::mollyp@spc.int::9a61c217-d59f-413b-abda-03ea2578c539" providerId="AD" clId="Web-{6BB8ACBC-B08A-48D1-A6DC-F1378F2524D3}" dt="2020-08-10T13:20:01.849" v="15" actId="20577"/>
        <pc:sldMkLst>
          <pc:docMk/>
          <pc:sldMk cId="1448884416" sldId="265"/>
        </pc:sldMkLst>
        <pc:spChg chg="mod">
          <ac:chgData name="Molly Powers" userId="S::mollyp@spc.int::9a61c217-d59f-413b-abda-03ea2578c539" providerId="AD" clId="Web-{6BB8ACBC-B08A-48D1-A6DC-F1378F2524D3}" dt="2020-08-10T13:20:01.849" v="15" actId="20577"/>
          <ac:spMkLst>
            <pc:docMk/>
            <pc:sldMk cId="1448884416" sldId="265"/>
            <ac:spMk id="7" creationId="{13BB811D-4748-447D-9621-7FE0637ED6E7}"/>
          </ac:spMkLst>
        </pc:spChg>
      </pc:sldChg>
      <pc:sldChg chg="del">
        <pc:chgData name="Molly Powers" userId="S::mollyp@spc.int::9a61c217-d59f-413b-abda-03ea2578c539" providerId="AD" clId="Web-{6BB8ACBC-B08A-48D1-A6DC-F1378F2524D3}" dt="2020-08-10T13:20:15.599" v="16"/>
        <pc:sldMkLst>
          <pc:docMk/>
          <pc:sldMk cId="3609199929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F0F74-3D1C-46CA-9278-5C66431919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E6BF8-EA14-4221-8F17-E799AF2C61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8AB06-1E96-48FC-9028-FBD42BA2414F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A1F97-8060-4C6E-8FF1-49B2398B35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6EDD7-1C67-453F-AADF-A90B3C230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D9A666-587D-42A9-90AC-566F4BAC5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334EC0-3AC4-4A3A-8708-B90A28132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8FB81-C852-4C56-9D63-061C4BAC10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B58D0C-1396-416D-B0D9-504AD47E0CC3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A9C9A6-1786-4A55-866A-185EB312D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50E240-C00A-449D-B31D-0CF20215A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5C70-9051-45BD-BA8D-7A16628938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84E5A-7591-4DB7-B363-C37B81474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41A483-DC31-4895-B706-A8D00F223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41A483-DC31-4895-B706-A8D00F223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9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41A483-DC31-4895-B706-A8D00F223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072" y="2112571"/>
            <a:ext cx="9547593" cy="254143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ctr">
              <a:defRPr sz="5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072" y="4924567"/>
            <a:ext cx="9547592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0275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918751" y="160636"/>
            <a:ext cx="4099237" cy="17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62253" y="1521082"/>
            <a:ext cx="1615742" cy="4659889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188" y="1285266"/>
            <a:ext cx="9603275" cy="1049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88" y="2496479"/>
            <a:ext cx="9603275" cy="4029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725" y="1287123"/>
            <a:ext cx="9605635" cy="10593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39" y="2504910"/>
            <a:ext cx="4645152" cy="344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0279" y="2511375"/>
            <a:ext cx="4645152" cy="344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4578" y="1284668"/>
            <a:ext cx="9607661" cy="10563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500054"/>
            <a:ext cx="4645152" cy="8019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304774"/>
            <a:ext cx="4645152" cy="307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503508"/>
            <a:ext cx="4645152" cy="802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301996"/>
            <a:ext cx="4645152" cy="30641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188" y="1528217"/>
            <a:ext cx="9603275" cy="1049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583" y="1293775"/>
            <a:ext cx="3273099" cy="2247117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293776"/>
            <a:ext cx="6012470" cy="5232436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583" y="3700292"/>
            <a:ext cx="3275013" cy="28259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1599" y="1285592"/>
            <a:ext cx="5532328" cy="1830584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00558"/>
            <a:ext cx="3425600" cy="46297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02070"/>
            <a:ext cx="5524404" cy="26282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0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3799" y="1280444"/>
            <a:ext cx="9603275" cy="1049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491657"/>
            <a:ext cx="9603275" cy="3450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2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83AB-4537-4C44-B5D5-296EB38C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861" y="2816708"/>
            <a:ext cx="9547593" cy="254143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 PGSC WORKING GROUP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D806-010A-4178-A419-11DF78638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62" y="4612544"/>
            <a:ext cx="9547592" cy="1590293"/>
          </a:xfrm>
        </p:spPr>
        <p:txBody>
          <a:bodyPr tIns="91440" bIns="91440" anchor="t">
            <a:normAutofit/>
          </a:bodyPr>
          <a:lstStyle/>
          <a:p>
            <a:pPr algn="ctr"/>
            <a:r>
              <a:rPr lang="en-AU" sz="2800" b="1" dirty="0">
                <a:solidFill>
                  <a:schemeClr val="accent3">
                    <a:lumMod val="50000"/>
                  </a:schemeClr>
                </a:solidFill>
              </a:rPr>
              <a:t>Geospatial Policy &amp; Data Management </a:t>
            </a:r>
          </a:p>
          <a:p>
            <a:pPr algn="ctr"/>
            <a:r>
              <a:rPr lang="en-AU" b="1" dirty="0"/>
              <a:t>5</a:t>
            </a:r>
            <a:r>
              <a:rPr lang="en-AU" b="1" cap="none" baseline="30000" dirty="0"/>
              <a:t>th</a:t>
            </a:r>
            <a:r>
              <a:rPr lang="en-AU" b="1" dirty="0"/>
              <a:t> Pacific Geospatial and Surveying Council Meeting</a:t>
            </a:r>
          </a:p>
          <a:p>
            <a:pPr algn="ctr"/>
            <a:r>
              <a:rPr lang="en-AU" b="1" dirty="0">
                <a:latin typeface="Calibri"/>
                <a:cs typeface="Calibri"/>
              </a:rPr>
              <a:t>11</a:t>
            </a:r>
            <a:r>
              <a:rPr lang="en-AU" b="1" cap="none" baseline="30000" dirty="0">
                <a:latin typeface="Calibri"/>
                <a:cs typeface="Calibri"/>
              </a:rPr>
              <a:t>th</a:t>
            </a:r>
            <a:r>
              <a:rPr lang="en-AU" b="1" dirty="0">
                <a:latin typeface="Calibri"/>
                <a:cs typeface="Calibri"/>
              </a:rPr>
              <a:t> </a:t>
            </a:r>
            <a:r>
              <a:rPr lang="en-AU" b="1" cap="none" dirty="0">
                <a:latin typeface="Calibri"/>
                <a:cs typeface="Calibri"/>
              </a:rPr>
              <a:t>August</a:t>
            </a:r>
            <a:r>
              <a:rPr lang="en-AU" b="1" dirty="0">
                <a:latin typeface="Calibri"/>
                <a:cs typeface="Calibri"/>
              </a:rPr>
              <a:t> 2020</a:t>
            </a:r>
            <a:endParaRPr lang="en-AU" dirty="0">
              <a:latin typeface="Calibri"/>
              <a:cs typeface="Calibri"/>
            </a:endParaRPr>
          </a:p>
        </p:txBody>
      </p:sp>
      <p:pic>
        <p:nvPicPr>
          <p:cNvPr id="6" name="Picture 5" descr="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 bwMode="auto">
          <a:xfrm flipH="1">
            <a:off x="197219" y="128736"/>
            <a:ext cx="1954833" cy="1790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7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811D-4748-447D-9621-7FE0637E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47" y="356051"/>
            <a:ext cx="9602788" cy="1049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PGSC Working group mandate  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58605FB-E7EC-4BCE-9AB8-AA768943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54" y="1405388"/>
            <a:ext cx="10783511" cy="4443944"/>
          </a:xfrm>
        </p:spPr>
        <p:txBody>
          <a:bodyPr anchor="t"/>
          <a:lstStyle/>
          <a:p>
            <a:r>
              <a:rPr lang="en-AU" sz="2400" dirty="0"/>
              <a:t>This Working Group primarily supports Goal 2 of the PGSC Strategy: </a:t>
            </a:r>
          </a:p>
          <a:p>
            <a:pPr marL="457200" lvl="1" indent="0">
              <a:buNone/>
            </a:pPr>
            <a:endParaRPr lang="en-AU" sz="2400" b="1" dirty="0"/>
          </a:p>
          <a:p>
            <a:pPr marL="457200" lvl="1" indent="0">
              <a:buNone/>
            </a:pPr>
            <a:r>
              <a:rPr lang="en-AU" sz="2400" b="1" dirty="0">
                <a:solidFill>
                  <a:schemeClr val="accent3">
                    <a:lumMod val="50000"/>
                  </a:schemeClr>
                </a:solidFill>
              </a:rPr>
              <a:t>This Working Group falls under Goal 2 of the Strategy, focused on the development of Technology &amp; Standards.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/>
                <a:cs typeface="Calibri"/>
              </a:rPr>
              <a:t>All working groups are also tasked to seek out resources to support sustainable PGSC activities, as per Goal 3.</a:t>
            </a:r>
          </a:p>
          <a:p>
            <a:r>
              <a:rPr lang="en-AU" altLang="en-US" dirty="0">
                <a:solidFill>
                  <a:srgbClr val="002060"/>
                </a:solidFill>
                <a:latin typeface="Calibri"/>
                <a:cs typeface="Calibri"/>
              </a:rPr>
              <a:t>Formed in Sydney (November 2019) at the 19</a:t>
            </a:r>
            <a:r>
              <a:rPr lang="en-AU" altLang="en-US" baseline="30000" dirty="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lang="en-AU" altLang="en-US" dirty="0">
                <a:solidFill>
                  <a:srgbClr val="002060"/>
                </a:solidFill>
                <a:latin typeface="Calibri"/>
                <a:cs typeface="Calibri"/>
              </a:rPr>
              <a:t> Regional Maritime Boundaries Workshop in the interest of Geospatial &amp; Data Management Policy</a:t>
            </a:r>
            <a:endParaRPr lang="en-US" altLang="en-US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BB811D-4748-447D-9621-7FE0637ED6E7}"/>
              </a:ext>
            </a:extLst>
          </p:cNvPr>
          <p:cNvSpPr txBox="1">
            <a:spLocks/>
          </p:cNvSpPr>
          <p:nvPr/>
        </p:nvSpPr>
        <p:spPr>
          <a:xfrm>
            <a:off x="128089" y="169682"/>
            <a:ext cx="9602788" cy="6139343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PGSC Working Group Virtual (Zoom) Meeting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en-US" sz="24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30 </a:t>
            </a:r>
            <a:r>
              <a:rPr lang="en-US" altLang="en-US" sz="24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 2020 (11am to 1pm  - Fiji Time)</a:t>
            </a:r>
          </a:p>
          <a:p>
            <a:pPr>
              <a:spcAft>
                <a:spcPts val="1200"/>
              </a:spcAft>
            </a:pPr>
            <a:r>
              <a:rPr lang="en-US" altLang="en-US" sz="2400" cap="none" dirty="0">
                <a:solidFill>
                  <a:srgbClr val="002060"/>
                </a:solidFill>
                <a:latin typeface="Calibri"/>
                <a:cs typeface="Calibri"/>
              </a:rPr>
              <a:t>Participants: Twenty Seven (27)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Countries: Tuvalu, Cook Islands, Fiji, Tonga, Kiribati</a:t>
            </a:r>
          </a:p>
          <a:p>
            <a:pPr lvl="1">
              <a:spcAft>
                <a:spcPts val="1200"/>
              </a:spcAft>
            </a:pPr>
            <a:r>
              <a:rPr lang="en-US" altLang="en-US" sz="24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Agencies: SPC, GA, IIC, FIG-APCDN, UN-GGIM</a:t>
            </a:r>
          </a:p>
          <a:p>
            <a:pPr lvl="1">
              <a:spcAft>
                <a:spcPts val="1200"/>
              </a:spcAft>
            </a:pPr>
            <a:endParaRPr lang="en-US" alt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Chair: Ms. </a:t>
            </a:r>
            <a:r>
              <a:rPr lang="en-US" altLang="en-US" sz="2000" cap="none" dirty="0" err="1">
                <a:solidFill>
                  <a:srgbClr val="002060"/>
                </a:solidFill>
                <a:latin typeface="Calibri"/>
                <a:cs typeface="Calibri"/>
              </a:rPr>
              <a:t>Meizyanne</a:t>
            </a:r>
            <a:r>
              <a:rPr lang="en-US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 Hicks, Fiji </a:t>
            </a:r>
            <a:endParaRPr lang="en-US" altLang="en-US" sz="2000" cap="none" dirty="0">
              <a:solidFill>
                <a:srgbClr val="002060"/>
              </a:solidFill>
              <a:latin typeface="Calibri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Host: Mr. </a:t>
            </a:r>
            <a:r>
              <a:rPr lang="fi-FI" altLang="en-US" sz="2000" cap="none" dirty="0" err="1">
                <a:solidFill>
                  <a:srgbClr val="002060"/>
                </a:solidFill>
                <a:latin typeface="Calibri"/>
                <a:cs typeface="Calibri"/>
              </a:rPr>
              <a:t>Malakai</a:t>
            </a:r>
            <a:r>
              <a:rPr lang="fi-FI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i-FI" altLang="en-US" sz="2000" cap="none" dirty="0" err="1">
                <a:solidFill>
                  <a:srgbClr val="002060"/>
                </a:solidFill>
                <a:latin typeface="Calibri"/>
                <a:cs typeface="Calibri"/>
              </a:rPr>
              <a:t>Vakautawale</a:t>
            </a:r>
          </a:p>
          <a:p>
            <a:pPr>
              <a:spcAft>
                <a:spcPts val="1200"/>
              </a:spcAft>
            </a:pPr>
            <a:r>
              <a:rPr lang="en-US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Scribe: Ms. </a:t>
            </a:r>
            <a:r>
              <a:rPr lang="fi-FI" altLang="en-US" sz="2000" cap="none" dirty="0" err="1">
                <a:solidFill>
                  <a:srgbClr val="002060"/>
                </a:solidFill>
                <a:latin typeface="Calibri"/>
                <a:cs typeface="Calibri"/>
              </a:rPr>
              <a:t>Merana</a:t>
            </a:r>
            <a:r>
              <a:rPr lang="fi-FI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i-FI" altLang="en-US" sz="2000" cap="none" dirty="0" err="1">
                <a:solidFill>
                  <a:srgbClr val="002060"/>
                </a:solidFill>
                <a:latin typeface="Calibri"/>
                <a:cs typeface="Calibri"/>
              </a:rPr>
              <a:t>Kitione</a:t>
            </a:r>
          </a:p>
          <a:p>
            <a:pPr>
              <a:spcAft>
                <a:spcPts val="1200"/>
              </a:spcAft>
            </a:pPr>
            <a:r>
              <a:rPr lang="en-US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Rapporteur: Mr. </a:t>
            </a:r>
            <a:r>
              <a:rPr lang="fi-FI" altLang="en-US" sz="2000" cap="none" dirty="0">
                <a:solidFill>
                  <a:srgbClr val="002060"/>
                </a:solidFill>
                <a:latin typeface="Calibri"/>
                <a:cs typeface="Calibri"/>
              </a:rPr>
              <a:t>Frank </a:t>
            </a:r>
            <a:r>
              <a:rPr lang="fi-FI" altLang="en-US" sz="2000" cap="none" dirty="0" err="1">
                <a:solidFill>
                  <a:srgbClr val="002060"/>
                </a:solidFill>
                <a:latin typeface="Calibri"/>
                <a:cs typeface="Calibri"/>
              </a:rPr>
              <a:t>Vukikomoala</a:t>
            </a:r>
            <a:endParaRPr lang="en-US" altLang="en-US" sz="2000" cap="none" dirty="0" err="1">
              <a:solidFill>
                <a:srgbClr val="002060"/>
              </a:solidFill>
              <a:latin typeface="Calibri"/>
              <a:cs typeface="Calibri"/>
            </a:endParaRPr>
          </a:p>
          <a:p>
            <a:pPr lvl="1">
              <a:spcAft>
                <a:spcPts val="1200"/>
              </a:spcAft>
            </a:pPr>
            <a:endParaRPr lang="en-US" altLang="en-US" sz="2400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endParaRPr lang="en-US" altLang="en-US" sz="2000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endParaRPr lang="en-US" altLang="en-US" sz="2000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100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6" y="3173339"/>
            <a:ext cx="6512596" cy="35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BB811D-4748-447D-9621-7FE0637ED6E7}"/>
              </a:ext>
            </a:extLst>
          </p:cNvPr>
          <p:cNvSpPr txBox="1">
            <a:spLocks/>
          </p:cNvSpPr>
          <p:nvPr/>
        </p:nvSpPr>
        <p:spPr>
          <a:xfrm>
            <a:off x="490947" y="356051"/>
            <a:ext cx="9602788" cy="10493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US" altLang="en-US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PGSC Working Group Activities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30580"/>
              </p:ext>
            </p:extLst>
          </p:nvPr>
        </p:nvGraphicFramePr>
        <p:xfrm>
          <a:off x="490947" y="1453773"/>
          <a:ext cx="11224803" cy="4192143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280953">
                  <a:extLst>
                    <a:ext uri="{9D8B030D-6E8A-4147-A177-3AD203B41FA5}">
                      <a16:colId xmlns:a16="http://schemas.microsoft.com/office/drawing/2014/main" val="1892102933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val="3275647110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Activities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2018-2020 Progress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 anchor="ctr"/>
                </a:tc>
                <a:extLst>
                  <a:ext uri="{0D108BD9-81ED-4DB2-BD59-A6C34878D82A}">
                    <a16:rowId xmlns:a16="http://schemas.microsoft.com/office/drawing/2014/main" val="3970016260"/>
                  </a:ext>
                </a:extLst>
              </a:tr>
              <a:tr h="921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Identify the current status of existing or draft PIC geospatial policies.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2000" dirty="0">
                          <a:effectLst/>
                        </a:rPr>
                        <a:t>Cook Islands; National Geospatial policy endorsed by government in April 2020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2000" dirty="0">
                          <a:effectLst/>
                        </a:rPr>
                        <a:t>Shared with the PGSC Partnership Desk for member states.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2000" dirty="0">
                          <a:effectLst/>
                        </a:rPr>
                        <a:t>Palau; has a national policy on geospatial data collection.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2000" dirty="0">
                          <a:effectLst/>
                        </a:rPr>
                        <a:t>Tuvalu; no policy on geospatial. Currently working on a surveying legislation.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2000" dirty="0">
                          <a:effectLst/>
                        </a:rPr>
                        <a:t>Fiji; geospatial policy (work in progress)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2000" dirty="0">
                          <a:effectLst/>
                        </a:rPr>
                        <a:t>Tonga; progressing with National Action Plan for Geospatial Information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2000" dirty="0">
                          <a:effectLst/>
                        </a:rPr>
                        <a:t>Community consultation on marine spatial planning. IUCN.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2000" dirty="0">
                          <a:effectLst/>
                        </a:rPr>
                        <a:t>Kiribati; no national policy on geospatial.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extLst>
                  <a:ext uri="{0D108BD9-81ED-4DB2-BD59-A6C34878D82A}">
                    <a16:rowId xmlns:a16="http://schemas.microsoft.com/office/drawing/2014/main" val="142994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77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BB811D-4748-447D-9621-7FE0637ED6E7}"/>
              </a:ext>
            </a:extLst>
          </p:cNvPr>
          <p:cNvSpPr txBox="1">
            <a:spLocks/>
          </p:cNvSpPr>
          <p:nvPr/>
        </p:nvSpPr>
        <p:spPr>
          <a:xfrm>
            <a:off x="490947" y="356051"/>
            <a:ext cx="9602788" cy="10493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US" altLang="en-US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PGSC Working Group Activities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58778"/>
              </p:ext>
            </p:extLst>
          </p:nvPr>
        </p:nvGraphicFramePr>
        <p:xfrm>
          <a:off x="490947" y="1133475"/>
          <a:ext cx="11224803" cy="527627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280953">
                  <a:extLst>
                    <a:ext uri="{9D8B030D-6E8A-4147-A177-3AD203B41FA5}">
                      <a16:colId xmlns:a16="http://schemas.microsoft.com/office/drawing/2014/main" val="1892102933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val="3275647110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Activities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2018-2020 Progress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 anchor="ctr"/>
                </a:tc>
                <a:extLst>
                  <a:ext uri="{0D108BD9-81ED-4DB2-BD59-A6C34878D82A}">
                    <a16:rowId xmlns:a16="http://schemas.microsoft.com/office/drawing/2014/main" val="3970016260"/>
                  </a:ext>
                </a:extLst>
              </a:tr>
              <a:tr h="2326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Engage regional and international agencies for assistance and capacity building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UNGGIM Workshop on Legal and Policy Framework for Geospatial Information (2018)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UNGGIM supporting implementation of IGIF at the country level (National Action Plans). 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400" dirty="0">
                          <a:effectLst/>
                        </a:rPr>
                        <a:t>Regional workshop had been planned for April 2020- hope to be able to do this next year.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400" dirty="0">
                          <a:effectLst/>
                        </a:rPr>
                        <a:t>Standing ready to share with the council and this meeting the approach and resource materials developed. 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400" dirty="0">
                          <a:effectLst/>
                        </a:rPr>
                        <a:t>Regional Committees – IGIF. Support to countries. Country-owned, country-led. Support with resources (approach) - Fiji/Tonga examples. Capacity development, institutional development. 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400" dirty="0">
                          <a:effectLst/>
                        </a:rPr>
                        <a:t>PGSC – presentation; committee of experts, implementation of IGIF in the region. marine and geospatial management. 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AU" sz="1400" dirty="0">
                          <a:effectLst/>
                        </a:rPr>
                        <a:t>Process for representation of PIC in UNGGIM Working Groups. Young professionals, capacity building opportunity.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Membership by TOR, open to all member states. Expression of interest to be part of WG.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Young professionals – activities – open to nominations from member states.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Open events. Virtual forums – high attendance.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GA, FIG, SPC support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Pacific GIS &amp; RS User Conference (yearly event)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Pacific GIS &amp; Remote Sensing Council (PGRSC)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GIS </a:t>
                      </a:r>
                      <a:r>
                        <a:rPr lang="en-AU" sz="1400" dirty="0" err="1">
                          <a:effectLst/>
                        </a:rPr>
                        <a:t>Pacnet</a:t>
                      </a:r>
                      <a:r>
                        <a:rPr lang="en-AU" sz="1400" dirty="0">
                          <a:effectLst/>
                        </a:rPr>
                        <a:t> (regional GIS/RS mailing list)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400" dirty="0">
                          <a:effectLst/>
                        </a:rPr>
                        <a:t>PGSC paper to UNGGIM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extLst>
                  <a:ext uri="{0D108BD9-81ED-4DB2-BD59-A6C34878D82A}">
                    <a16:rowId xmlns:a16="http://schemas.microsoft.com/office/drawing/2014/main" val="191837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6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BB811D-4748-447D-9621-7FE0637ED6E7}"/>
              </a:ext>
            </a:extLst>
          </p:cNvPr>
          <p:cNvSpPr txBox="1">
            <a:spLocks/>
          </p:cNvSpPr>
          <p:nvPr/>
        </p:nvSpPr>
        <p:spPr>
          <a:xfrm>
            <a:off x="490947" y="356051"/>
            <a:ext cx="9602788" cy="10493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US" altLang="en-US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PGSC Working Group Activities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76026"/>
              </p:ext>
            </p:extLst>
          </p:nvPr>
        </p:nvGraphicFramePr>
        <p:xfrm>
          <a:off x="490947" y="1133475"/>
          <a:ext cx="11224803" cy="513740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280953">
                  <a:extLst>
                    <a:ext uri="{9D8B030D-6E8A-4147-A177-3AD203B41FA5}">
                      <a16:colId xmlns:a16="http://schemas.microsoft.com/office/drawing/2014/main" val="1892102933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val="3275647110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Activities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2018-2020 Progress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 anchor="ctr"/>
                </a:tc>
                <a:extLst>
                  <a:ext uri="{0D108BD9-81ED-4DB2-BD59-A6C34878D82A}">
                    <a16:rowId xmlns:a16="http://schemas.microsoft.com/office/drawing/2014/main" val="3970016260"/>
                  </a:ext>
                </a:extLst>
              </a:tr>
              <a:tr h="482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Development of protocol at national level to consult local stakeholders, develop and socialise strategy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Cook Islands; Policy developed for the purpose of sharing data (government and private sector)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Fiji; National GIS &amp; RS user group meets monthly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Tonga; National Action Plan for Geospatial Information stakeholder workshop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effectLst/>
                        </a:rPr>
                        <a:t>Kiribati- marine spatial planning survey, 8-9 more atolls to survey, engaging stakeholders.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extLst>
                  <a:ext uri="{0D108BD9-81ED-4DB2-BD59-A6C34878D82A}">
                    <a16:rowId xmlns:a16="http://schemas.microsoft.com/office/drawing/2014/main" val="2941507794"/>
                  </a:ext>
                </a:extLst>
              </a:tr>
              <a:tr h="3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effectLst/>
                        </a:rPr>
                        <a:t>PGSC to develop regional statement encouraging all members to align with IGIF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Endorsement from Fiji, Tuvalu, Cook Islands, Tonga and Kiribati.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extLst>
                  <a:ext uri="{0D108BD9-81ED-4DB2-BD59-A6C34878D82A}">
                    <a16:rowId xmlns:a16="http://schemas.microsoft.com/office/drawing/2014/main" val="1792381820"/>
                  </a:ext>
                </a:extLst>
              </a:tr>
              <a:tr h="263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effectLst/>
                        </a:rPr>
                        <a:t>PGSC and Partnership Desk to support countries in steps of the process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Encourage and facilitate (sharing of lessons learnt, documents, draft policies, engagement/consultation approaches)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Support activities with technical assistance, equipment, personnel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82" marR="15382" marT="0" marB="0"/>
                </a:tc>
                <a:extLst>
                  <a:ext uri="{0D108BD9-81ED-4DB2-BD59-A6C34878D82A}">
                    <a16:rowId xmlns:a16="http://schemas.microsoft.com/office/drawing/2014/main" val="242895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9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58605FB-E7EC-4BCE-9AB8-AA768943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36" y="1405388"/>
            <a:ext cx="9602788" cy="4829646"/>
          </a:xfrm>
        </p:spPr>
        <p:txBody>
          <a:bodyPr anchor="t"/>
          <a:lstStyle/>
          <a:p>
            <a:r>
              <a:rPr lang="en-AU" altLang="en-US" sz="2400" dirty="0">
                <a:latin typeface="Calibri"/>
                <a:cs typeface="Calibri"/>
              </a:rPr>
              <a:t>Policy development – technical background and guidance</a:t>
            </a:r>
          </a:p>
          <a:p>
            <a:r>
              <a:rPr lang="en-AU" altLang="en-US" sz="2400" dirty="0">
                <a:latin typeface="Calibri"/>
                <a:cs typeface="Calibri"/>
              </a:rPr>
              <a:t>Support from government agencies.</a:t>
            </a:r>
          </a:p>
          <a:p>
            <a:r>
              <a:rPr lang="en-AU" altLang="en-US" sz="2400" dirty="0">
                <a:latin typeface="Calibri"/>
                <a:cs typeface="Calibri"/>
              </a:rPr>
              <a:t>Lack of public/stakeholder on understanding of technical jargon</a:t>
            </a:r>
            <a:endParaRPr lang="en-AU" altLang="en-US" sz="2400" dirty="0">
              <a:latin typeface="Calibri"/>
              <a:cs typeface="Calibri" panose="020F0502020204030204" pitchFamily="34" charset="0"/>
            </a:endParaRPr>
          </a:p>
          <a:p>
            <a:r>
              <a:rPr lang="en-AU" altLang="en-US" sz="2400" dirty="0">
                <a:latin typeface="Calibri"/>
                <a:cs typeface="Calibri"/>
              </a:rPr>
              <a:t>Availability of technical assistance from SPC, UNGGIM and others and other agencies to develop geospatial policies.</a:t>
            </a:r>
          </a:p>
          <a:p>
            <a:r>
              <a:rPr lang="en-A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Needs for data sharing policy. </a:t>
            </a:r>
          </a:p>
          <a:p>
            <a:pPr lvl="1"/>
            <a:r>
              <a:rPr lang="en-AU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 protocol and data control.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BB811D-4748-447D-9621-7FE0637ED6E7}"/>
              </a:ext>
            </a:extLst>
          </p:cNvPr>
          <p:cNvSpPr txBox="1">
            <a:spLocks/>
          </p:cNvSpPr>
          <p:nvPr/>
        </p:nvSpPr>
        <p:spPr>
          <a:xfrm>
            <a:off x="490947" y="356051"/>
            <a:ext cx="9602788" cy="1049337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US" altLang="en-US" b="1" cap="none" dirty="0">
                <a:solidFill>
                  <a:srgbClr val="002060"/>
                </a:solidFill>
                <a:latin typeface="Calibri"/>
                <a:cs typeface="Calibri"/>
              </a:rPr>
              <a:t>Challenges faced </a:t>
            </a:r>
            <a:endParaRPr lang="en-US" altLang="en-US" b="1" cap="none" dirty="0">
              <a:solidFill>
                <a:srgbClr val="002060"/>
              </a:solidFill>
              <a:latin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58605FB-E7EC-4BCE-9AB8-AA768943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63" y="1234224"/>
            <a:ext cx="10613828" cy="425217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UN-GGIM; Regional committees and IGIF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statement/ resolutions.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PGSC present paper to UNGGIM 10th Session (August 2020)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assistance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UNESCO to support activities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Caledonia to join PGSC and very interested in geospatial policy</a:t>
            </a:r>
          </a:p>
          <a:p>
            <a:endParaRPr lang="en-AU" alt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BB811D-4748-447D-9621-7FE0637ED6E7}"/>
              </a:ext>
            </a:extLst>
          </p:cNvPr>
          <p:cNvSpPr txBox="1">
            <a:spLocks/>
          </p:cNvSpPr>
          <p:nvPr/>
        </p:nvSpPr>
        <p:spPr>
          <a:xfrm>
            <a:off x="490947" y="356051"/>
            <a:ext cx="9602788" cy="1049337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US" altLang="en-US" b="1" cap="none" dirty="0">
                <a:solidFill>
                  <a:srgbClr val="002060"/>
                </a:solidFill>
                <a:latin typeface="Calibri"/>
                <a:cs typeface="Calibri"/>
              </a:rPr>
              <a:t>Opportunities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9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75F1-EC9E-469D-8B74-D93276BC3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071" y="2329388"/>
            <a:ext cx="9547593" cy="2541431"/>
          </a:xfrm>
        </p:spPr>
        <p:txBody>
          <a:bodyPr/>
          <a:lstStyle/>
          <a:p>
            <a:r>
              <a:rPr lang="en-AU" dirty="0">
                <a:solidFill>
                  <a:srgbClr val="002060"/>
                </a:solidFill>
              </a:rPr>
              <a:t>THANK YOU</a:t>
            </a:r>
            <a:br>
              <a:rPr lang="en-AU" dirty="0">
                <a:solidFill>
                  <a:srgbClr val="002060"/>
                </a:solidFill>
              </a:rPr>
            </a:br>
            <a:br>
              <a:rPr lang="en-AU" dirty="0">
                <a:solidFill>
                  <a:srgbClr val="002060"/>
                </a:solidFill>
              </a:rPr>
            </a:br>
            <a:r>
              <a:rPr lang="en-AU" dirty="0"/>
              <a:t>Vinaka 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87DD8-E35C-415C-AF66-260D0DB17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66726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 Community -  Presentation‑2020  -  Read-Only" id="{18F21015-7F8A-4A3C-B31B-92D101DF7D23}" vid="{F8C541D7-15F2-4EEE-9930-959AEFA8B0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4A1DA62121A4EA518F7481FCF7463" ma:contentTypeVersion="9" ma:contentTypeDescription="Create a new document." ma:contentTypeScope="" ma:versionID="c90ab005774fb53987959272d9fdbea5">
  <xsd:schema xmlns:xsd="http://www.w3.org/2001/XMLSchema" xmlns:xs="http://www.w3.org/2001/XMLSchema" xmlns:p="http://schemas.microsoft.com/office/2006/metadata/properties" xmlns:ns2="63791677-f7c5-4508-8908-79a0deacf40b" targetNamespace="http://schemas.microsoft.com/office/2006/metadata/properties" ma:root="true" ma:fieldsID="e3f26f052f8bd70e2f4171f77cb1be3d" ns2:_="">
    <xsd:import namespace="63791677-f7c5-4508-8908-79a0deacf4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91677-f7c5-4508-8908-79a0deacf4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E3AE9-AB20-4378-98C6-6122CBC288A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77EBE81-FB28-4F1A-9B5A-E9206120D5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376F1-EE97-4447-B65B-62F032C54E02}">
  <ds:schemaRefs>
    <ds:schemaRef ds:uri="http://purl.org/dc/elements/1.1/"/>
    <ds:schemaRef ds:uri="http://schemas.openxmlformats.org/package/2006/metadata/core-properties"/>
    <ds:schemaRef ds:uri="8429cdef-8c4a-4b4f-a5bd-9a657e45f834"/>
    <ds:schemaRef ds:uri="http://purl.org/dc/terms/"/>
    <ds:schemaRef ds:uri="http://schemas.microsoft.com/office/2006/metadata/properties"/>
    <ds:schemaRef ds:uri="http://schemas.microsoft.com/office/2006/documentManagement/types"/>
    <ds:schemaRef ds:uri="fe0e20ed-f52e-4993-be80-54db2a133aca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CB02983-90B1-40E4-AC90-D86C95880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91677-f7c5-4508-8908-79a0deacf4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921</Words>
  <Application>Microsoft Office PowerPoint</Application>
  <PresentationFormat>Widescreen</PresentationFormat>
  <Paragraphs>101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SPC 2018</vt:lpstr>
      <vt:lpstr> PGSC WORKING GROUP progress</vt:lpstr>
      <vt:lpstr>PGSC Working group mandate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Vinaka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PGSC WORKING GROUP ACTIVITY REPORTING</dc:title>
  <dc:creator>Monica Wabuke</dc:creator>
  <cp:lastModifiedBy>Andrick Lal</cp:lastModifiedBy>
  <cp:revision>59</cp:revision>
  <dcterms:created xsi:type="dcterms:W3CDTF">2020-07-09T13:43:44Z</dcterms:created>
  <dcterms:modified xsi:type="dcterms:W3CDTF">2020-08-10T13:21:47Z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c_System_Copyright">
    <vt:lpwstr/>
  </property>
  <property fmtid="{D5CDD505-2E9C-101B-9397-08002B2CF9AE}" pid="3" name="ContentTypeId">
    <vt:lpwstr>0x0101001AC4A1DA62121A4EA518F7481FCF7463</vt:lpwstr>
  </property>
</Properties>
</file>